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6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7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8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859" r:id="rId2"/>
    <p:sldMasterId id="2147483744" r:id="rId3"/>
    <p:sldMasterId id="2147483780" r:id="rId4"/>
    <p:sldMasterId id="2147483838" r:id="rId5"/>
    <p:sldMasterId id="2147483713" r:id="rId6"/>
    <p:sldMasterId id="2147483674" r:id="rId7"/>
    <p:sldMasterId id="2147483897" r:id="rId8"/>
    <p:sldMasterId id="2147483960" r:id="rId9"/>
  </p:sldMasterIdLst>
  <p:notesMasterIdLst>
    <p:notesMasterId r:id="rId32"/>
  </p:notesMasterIdLst>
  <p:handoutMasterIdLst>
    <p:handoutMasterId r:id="rId33"/>
  </p:handoutMasterIdLst>
  <p:sldIdLst>
    <p:sldId id="256" r:id="rId10"/>
    <p:sldId id="257" r:id="rId11"/>
    <p:sldId id="374" r:id="rId12"/>
    <p:sldId id="375" r:id="rId13"/>
    <p:sldId id="293" r:id="rId14"/>
    <p:sldId id="294" r:id="rId15"/>
    <p:sldId id="271" r:id="rId16"/>
    <p:sldId id="264" r:id="rId17"/>
    <p:sldId id="263" r:id="rId18"/>
    <p:sldId id="376" r:id="rId19"/>
    <p:sldId id="377" r:id="rId20"/>
    <p:sldId id="266" r:id="rId21"/>
    <p:sldId id="378" r:id="rId22"/>
    <p:sldId id="267" r:id="rId23"/>
    <p:sldId id="268" r:id="rId24"/>
    <p:sldId id="269" r:id="rId25"/>
    <p:sldId id="270" r:id="rId26"/>
    <p:sldId id="259" r:id="rId27"/>
    <p:sldId id="260" r:id="rId28"/>
    <p:sldId id="261" r:id="rId29"/>
    <p:sldId id="262" r:id="rId30"/>
    <p:sldId id="273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08">
          <p15:clr>
            <a:srgbClr val="A4A3A4"/>
          </p15:clr>
        </p15:guide>
        <p15:guide id="2" orient="horz" pos="3600">
          <p15:clr>
            <a:srgbClr val="A4A3A4"/>
          </p15:clr>
        </p15:guide>
        <p15:guide id="3" orient="horz" pos="912" userDrawn="1">
          <p15:clr>
            <a:srgbClr val="A4A3A4"/>
          </p15:clr>
        </p15:guide>
        <p15:guide id="4" orient="horz" pos="3360">
          <p15:clr>
            <a:srgbClr val="A4A3A4"/>
          </p15:clr>
        </p15:guide>
        <p15:guide id="5" pos="5616">
          <p15:clr>
            <a:srgbClr val="A4A3A4"/>
          </p15:clr>
        </p15:guide>
        <p15:guide id="6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7077"/>
    <a:srgbClr val="6A6A6A"/>
    <a:srgbClr val="E666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 autoAdjust="0"/>
    <p:restoredTop sz="94008" autoAdjust="0"/>
  </p:normalViewPr>
  <p:slideViewPr>
    <p:cSldViewPr>
      <p:cViewPr varScale="1">
        <p:scale>
          <a:sx n="123" d="100"/>
          <a:sy n="123" d="100"/>
        </p:scale>
        <p:origin x="2168" y="184"/>
      </p:cViewPr>
      <p:guideLst>
        <p:guide orient="horz" pos="3408"/>
        <p:guide orient="horz" pos="3600"/>
        <p:guide orient="horz" pos="912"/>
        <p:guide orient="horz" pos="3360"/>
        <p:guide pos="5616"/>
        <p:guide pos="4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199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21" Type="http://schemas.openxmlformats.org/officeDocument/2006/relationships/slide" Target="slides/slide12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theme" Target="theme/theme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4CCBF-31CF-4FCA-A5B4-50142834420A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895618-5249-4F12-80E4-2F3A0FD18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1105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2.png>
</file>

<file path=ppt/media/image3.gif>
</file>

<file path=ppt/media/image4.png>
</file>

<file path=ppt/media/image5.tiff>
</file>

<file path=ppt/media/image6.jpeg>
</file>

<file path=ppt/media/image7.tif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4B720-C9F6-4BFC-BC5C-B1B8D70204DA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003D02-7E89-4EBF-B123-9C334E1BF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90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image credits courtesy of Morgue File and/or </a:t>
            </a:r>
            <a:r>
              <a:rPr lang="en-US" dirty="0" err="1"/>
              <a:t>FreeImages.com</a:t>
            </a:r>
            <a:r>
              <a:rPr lang="en-US" dirty="0"/>
              <a:t> unless otherwise specified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470D8-1F41-4A2B-8AFF-DD19730E7B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243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image credits courtesy of Morgue File and/or </a:t>
            </a:r>
            <a:r>
              <a:rPr lang="en-US" dirty="0" err="1"/>
              <a:t>FreeImages.com</a:t>
            </a:r>
            <a:r>
              <a:rPr lang="en-US" dirty="0"/>
              <a:t> unless otherwise specified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470D8-1F41-4A2B-8AFF-DD19730E7B3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686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Cols. 1, 2, 3: U.S. Department of Commerce, The National Income and Product Accounts of the United States,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1929–1974. Col. 4: Revised Bureau of Labor Statistics data taken from Michael Darby, “Three-and-a-Half Million U.S.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Employees Have Been Mislaid: Or, an Explanation of Unemployment, 1934–1941,” Journal of Political Economy,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February 1976. Cols. 5, 6, 7: Economic Report of the President, 1957. Col. 8: Standard &amp; Poor’s Statistical Service,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Security Price Index Record, 1978. Col. 9: Milton Friedman and Anna J. Schwartz, A Monetary History of the United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States, 1867–1960 (Princeton, NJ: Princeton University Press, 1963), table A1, col. 7. Col. 10: E. Cary Brown, “Fiscal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Policy in the Thirties: A Reappraisal,” American Economic Review, December 1956, table 1, cols. 3, 5, and 19.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003D02-7E89-4EBF-B123-9C334E1BFE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05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</a:t>
            </a:r>
            <a:r>
              <a:rPr lang="en-US" baseline="0" dirty="0"/>
              <a:t> courtesy of Library of Congress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470D8-1F41-4A2B-8AFF-DD19730E7B3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822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 &amp; Sub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2766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429000"/>
            <a:ext cx="51054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28600" y="4114800"/>
            <a:ext cx="5105400" cy="685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115602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Tagline-Gray BG, Title Onl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581400"/>
            <a:ext cx="51054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4770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1069168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Tagline-Gray BG, Title Onl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4770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407617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Tagline-SimpleTitle&amp;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0" y="2130426"/>
            <a:ext cx="9144000" cy="1470025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1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rgbClr val="6A6A6A"/>
                </a:solidFill>
                <a:latin typeface="ArumSans Regul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4770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  <p:sp>
        <p:nvSpPr>
          <p:cNvPr id="7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42355271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Tagline-Text abov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2906714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4770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2229479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Tagline-Title abov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2775099"/>
            <a:ext cx="7772400" cy="1362075"/>
          </a:xfrm>
          <a:prstGeom prst="rect">
            <a:avLst/>
          </a:prstGeom>
        </p:spPr>
        <p:txBody>
          <a:bodyPr anchor="b" anchorCtr="0"/>
          <a:lstStyle>
            <a:lvl1pPr algn="l">
              <a:spcBef>
                <a:spcPts val="480"/>
              </a:spcBef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4138613"/>
            <a:ext cx="7772400" cy="1500187"/>
          </a:xfrm>
          <a:prstGeom prst="rect">
            <a:avLst/>
          </a:prstGeom>
        </p:spPr>
        <p:txBody>
          <a:bodyPr anchor="t" anchorCtr="0"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4770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36955695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Bar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56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86200" y="655320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801041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Bar-Six Content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39762"/>
          </a:xfrm>
          <a:prstGeom prst="rect">
            <a:avLst/>
          </a:prstGeom>
        </p:spPr>
        <p:txBody>
          <a:bodyPr/>
          <a:lstStyle>
            <a:lvl1pPr>
              <a:defRPr lang="en-US" sz="3600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sz="quarter" idx="12"/>
          </p:nvPr>
        </p:nvSpPr>
        <p:spPr>
          <a:xfrm>
            <a:off x="533400" y="1066800"/>
            <a:ext cx="8153400" cy="8382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33400" y="2011680"/>
            <a:ext cx="8153400" cy="7620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4"/>
          </p:nvPr>
        </p:nvSpPr>
        <p:spPr>
          <a:xfrm>
            <a:off x="533400" y="2880360"/>
            <a:ext cx="8153400" cy="6858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5"/>
          </p:nvPr>
        </p:nvSpPr>
        <p:spPr>
          <a:xfrm>
            <a:off x="533400" y="3672840"/>
            <a:ext cx="8153400" cy="8382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0"/>
          </p:nvPr>
        </p:nvSpPr>
        <p:spPr>
          <a:xfrm>
            <a:off x="533400" y="4617720"/>
            <a:ext cx="8153400" cy="9144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6"/>
          <p:cNvSpPr>
            <a:spLocks noGrp="1"/>
          </p:cNvSpPr>
          <p:nvPr>
            <p:ph sz="quarter" idx="11"/>
          </p:nvPr>
        </p:nvSpPr>
        <p:spPr>
          <a:xfrm>
            <a:off x="533400" y="5638800"/>
            <a:ext cx="8153400" cy="7620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hoto Credit"/>
          <p:cNvSpPr>
            <a:spLocks noGrp="1"/>
          </p:cNvSpPr>
          <p:nvPr>
            <p:ph type="body" sz="quarter" idx="16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5620235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Bar-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Title"/>
          <p:cNvSpPr>
            <a:spLocks noGrp="1"/>
          </p:cNvSpPr>
          <p:nvPr>
            <p:ph type="title"/>
          </p:nvPr>
        </p:nvSpPr>
        <p:spPr>
          <a:xfrm>
            <a:off x="-1" y="228600"/>
            <a:ext cx="9144001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457200" y="914400"/>
            <a:ext cx="4038600" cy="561594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038600" cy="561594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3817620" y="6529450"/>
            <a:ext cx="150876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description(s)</a:t>
            </a:r>
          </a:p>
        </p:txBody>
      </p:sp>
      <p:sp>
        <p:nvSpPr>
          <p:cNvPr id="10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1187976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Bar-Two-Up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sz="half" idx="2"/>
          </p:nvPr>
        </p:nvSpPr>
        <p:spPr>
          <a:xfrm>
            <a:off x="457201" y="1600200"/>
            <a:ext cx="4040188" cy="4912202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4"/>
          </p:nvPr>
        </p:nvSpPr>
        <p:spPr>
          <a:xfrm>
            <a:off x="4645026" y="1600200"/>
            <a:ext cx="4041775" cy="4912202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3817620" y="6529450"/>
            <a:ext cx="150876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description(s)</a:t>
            </a:r>
          </a:p>
        </p:txBody>
      </p:sp>
      <p:sp>
        <p:nvSpPr>
          <p:cNvPr id="12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8740734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Bar-4-up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sz="half" idx="2"/>
          </p:nvPr>
        </p:nvSpPr>
        <p:spPr>
          <a:xfrm>
            <a:off x="457201" y="1600200"/>
            <a:ext cx="4040188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4"/>
          </p:nvPr>
        </p:nvSpPr>
        <p:spPr>
          <a:xfrm>
            <a:off x="4645026" y="1600200"/>
            <a:ext cx="4041775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Header 3"/>
          <p:cNvSpPr>
            <a:spLocks noGrp="1"/>
          </p:cNvSpPr>
          <p:nvPr>
            <p:ph type="body" sz="quarter" idx="12"/>
          </p:nvPr>
        </p:nvSpPr>
        <p:spPr>
          <a:xfrm>
            <a:off x="457200" y="35814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4"/>
          </p:nvPr>
        </p:nvSpPr>
        <p:spPr>
          <a:xfrm>
            <a:off x="457200" y="4191000"/>
            <a:ext cx="4040188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Header 4"/>
          <p:cNvSpPr>
            <a:spLocks noGrp="1"/>
          </p:cNvSpPr>
          <p:nvPr>
            <p:ph type="body" sz="quarter" idx="13"/>
          </p:nvPr>
        </p:nvSpPr>
        <p:spPr>
          <a:xfrm>
            <a:off x="4648200" y="35814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Content Placeholder 4"/>
          <p:cNvSpPr>
            <a:spLocks noGrp="1"/>
          </p:cNvSpPr>
          <p:nvPr>
            <p:ph sz="quarter" idx="15"/>
          </p:nvPr>
        </p:nvSpPr>
        <p:spPr>
          <a:xfrm>
            <a:off x="4645025" y="4191000"/>
            <a:ext cx="4041775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17620" y="5996050"/>
            <a:ext cx="150876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description(s)</a:t>
            </a:r>
          </a:p>
        </p:txBody>
      </p:sp>
      <p:sp>
        <p:nvSpPr>
          <p:cNvPr id="1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587377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 &amp; Subtit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733800" y="4260273"/>
            <a:ext cx="5181600" cy="69272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9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3480686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Bar-Content with Left Sid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57201" y="304800"/>
            <a:ext cx="3008313" cy="838200"/>
          </a:xfrm>
          <a:prstGeom prst="rect">
            <a:avLst/>
          </a:prstGeom>
        </p:spPr>
        <p:txBody>
          <a:bodyPr anchor="b"/>
          <a:lstStyle>
            <a:lvl1pPr algn="l">
              <a:defRPr sz="1800" b="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"/>
          <p:cNvSpPr>
            <a:spLocks noGrp="1"/>
          </p:cNvSpPr>
          <p:nvPr>
            <p:ph type="body" sz="half" idx="2"/>
          </p:nvPr>
        </p:nvSpPr>
        <p:spPr>
          <a:xfrm>
            <a:off x="457201" y="1143000"/>
            <a:ext cx="3008313" cy="533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3575050" y="304800"/>
            <a:ext cx="5111751" cy="6179819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5445125" y="6488875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8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9750495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Bar-Content with Right Sid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5678487" y="304800"/>
            <a:ext cx="3008313" cy="838200"/>
          </a:xfrm>
          <a:prstGeom prst="rect">
            <a:avLst/>
          </a:prstGeom>
        </p:spPr>
        <p:txBody>
          <a:bodyPr anchor="b"/>
          <a:lstStyle>
            <a:lvl1pPr algn="l">
              <a:defRPr sz="1800" b="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"/>
          <p:cNvSpPr>
            <a:spLocks noGrp="1"/>
          </p:cNvSpPr>
          <p:nvPr>
            <p:ph type="body" sz="half" idx="2"/>
          </p:nvPr>
        </p:nvSpPr>
        <p:spPr>
          <a:xfrm>
            <a:off x="5678487" y="1143000"/>
            <a:ext cx="3008313" cy="533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457200" y="304800"/>
            <a:ext cx="5111751" cy="6179819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2327275" y="6488875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4910042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Bar-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1828800" y="5253037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"/>
          <p:cNvSpPr>
            <a:spLocks noGrp="1"/>
          </p:cNvSpPr>
          <p:nvPr>
            <p:ph type="body" sz="half" idx="2"/>
          </p:nvPr>
        </p:nvSpPr>
        <p:spPr>
          <a:xfrm>
            <a:off x="1828800" y="5895975"/>
            <a:ext cx="5486400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1"/>
          <p:cNvSpPr>
            <a:spLocks noGrp="1"/>
          </p:cNvSpPr>
          <p:nvPr>
            <p:ph type="pic" idx="1"/>
          </p:nvPr>
        </p:nvSpPr>
        <p:spPr>
          <a:xfrm>
            <a:off x="1028700" y="128650"/>
            <a:ext cx="7086600" cy="49446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7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86200" y="508165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32661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Bar-Title and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-2251" y="228600"/>
            <a:ext cx="9172252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Media Placeholder 1"/>
          <p:cNvSpPr>
            <a:spLocks noGrp="1"/>
          </p:cNvSpPr>
          <p:nvPr>
            <p:ph type="media" sz="quarter" idx="11"/>
          </p:nvPr>
        </p:nvSpPr>
        <p:spPr>
          <a:xfrm>
            <a:off x="0" y="1066799"/>
            <a:ext cx="9144000" cy="531595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Video Credit"/>
          <p:cNvSpPr>
            <a:spLocks noGrp="1"/>
          </p:cNvSpPr>
          <p:nvPr>
            <p:ph type="body" sz="quarter" idx="12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Video Credit Here</a:t>
            </a:r>
          </a:p>
        </p:txBody>
      </p:sp>
    </p:spTree>
    <p:extLst>
      <p:ext uri="{BB962C8B-B14F-4D97-AF65-F5344CB8AC3E}">
        <p14:creationId xmlns:p14="http://schemas.microsoft.com/office/powerpoint/2010/main" val="198741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8">
          <p15:clr>
            <a:srgbClr val="FBAE40"/>
          </p15:clr>
        </p15:guide>
        <p15:guide id="3" pos="513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3820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1700" y="6629400"/>
            <a:ext cx="4800600" cy="228600"/>
          </a:xfrm>
          <a:prstGeom prst="rect">
            <a:avLst/>
          </a:prstGeom>
        </p:spPr>
        <p:txBody>
          <a:bodyPr/>
          <a:lstStyle>
            <a:lvl1pPr algn="ctr">
              <a:defRPr sz="1100" i="0" cap="small" spc="400" baseline="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lumMod val="50000"/>
                    <a:lumOff val="50000"/>
                  </a:prstClr>
                </a:solidFill>
                <a:latin typeface="Calibri"/>
              </a:rPr>
              <a:t>Copyright 2015 Worth Publishers</a:t>
            </a:r>
            <a:endParaRPr lang="en-US" dirty="0">
              <a:solidFill>
                <a:prstClr val="black">
                  <a:lumMod val="50000"/>
                  <a:lumOff val="50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9736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56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86200" y="655320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862655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Six Content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39762"/>
          </a:xfrm>
          <a:prstGeom prst="rect">
            <a:avLst/>
          </a:prstGeom>
        </p:spPr>
        <p:txBody>
          <a:bodyPr/>
          <a:lstStyle>
            <a:lvl1pPr>
              <a:defRPr lang="en-US" sz="3600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sz="quarter" idx="12"/>
          </p:nvPr>
        </p:nvSpPr>
        <p:spPr>
          <a:xfrm>
            <a:off x="533400" y="1066800"/>
            <a:ext cx="8153400" cy="8382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33400" y="2011680"/>
            <a:ext cx="8153400" cy="7620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4"/>
          </p:nvPr>
        </p:nvSpPr>
        <p:spPr>
          <a:xfrm>
            <a:off x="533400" y="2880360"/>
            <a:ext cx="8153400" cy="6858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5"/>
          </p:nvPr>
        </p:nvSpPr>
        <p:spPr>
          <a:xfrm>
            <a:off x="533400" y="3672840"/>
            <a:ext cx="8153400" cy="8382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0"/>
          </p:nvPr>
        </p:nvSpPr>
        <p:spPr>
          <a:xfrm>
            <a:off x="533400" y="4617720"/>
            <a:ext cx="8153400" cy="9144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6"/>
          <p:cNvSpPr>
            <a:spLocks noGrp="1"/>
          </p:cNvSpPr>
          <p:nvPr>
            <p:ph sz="quarter" idx="11"/>
          </p:nvPr>
        </p:nvSpPr>
        <p:spPr>
          <a:xfrm>
            <a:off x="533400" y="5638800"/>
            <a:ext cx="8153400" cy="7620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hoto Credit"/>
          <p:cNvSpPr>
            <a:spLocks noGrp="1"/>
          </p:cNvSpPr>
          <p:nvPr>
            <p:ph type="body" sz="quarter" idx="16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9624449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Title"/>
          <p:cNvSpPr>
            <a:spLocks noGrp="1"/>
          </p:cNvSpPr>
          <p:nvPr>
            <p:ph type="title"/>
          </p:nvPr>
        </p:nvSpPr>
        <p:spPr>
          <a:xfrm>
            <a:off x="-1" y="228600"/>
            <a:ext cx="9144001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457200" y="914400"/>
            <a:ext cx="4038600" cy="561594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038600" cy="561594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3817620" y="6529450"/>
            <a:ext cx="150876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description(s)</a:t>
            </a:r>
          </a:p>
        </p:txBody>
      </p:sp>
      <p:sp>
        <p:nvSpPr>
          <p:cNvPr id="10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31940190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Two-Up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sz="half" idx="2"/>
          </p:nvPr>
        </p:nvSpPr>
        <p:spPr>
          <a:xfrm>
            <a:off x="457201" y="1600200"/>
            <a:ext cx="4040188" cy="4912202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4"/>
          </p:nvPr>
        </p:nvSpPr>
        <p:spPr>
          <a:xfrm>
            <a:off x="4645026" y="1600200"/>
            <a:ext cx="4041775" cy="4912202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3817620" y="6529450"/>
            <a:ext cx="150876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description(s)</a:t>
            </a:r>
          </a:p>
        </p:txBody>
      </p:sp>
      <p:sp>
        <p:nvSpPr>
          <p:cNvPr id="12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7505567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4-up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sz="half" idx="2"/>
          </p:nvPr>
        </p:nvSpPr>
        <p:spPr>
          <a:xfrm>
            <a:off x="457201" y="1600200"/>
            <a:ext cx="4040188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4"/>
          </p:nvPr>
        </p:nvSpPr>
        <p:spPr>
          <a:xfrm>
            <a:off x="4645026" y="1600200"/>
            <a:ext cx="4041775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Header 3"/>
          <p:cNvSpPr>
            <a:spLocks noGrp="1"/>
          </p:cNvSpPr>
          <p:nvPr>
            <p:ph type="body" sz="quarter" idx="12"/>
          </p:nvPr>
        </p:nvSpPr>
        <p:spPr>
          <a:xfrm>
            <a:off x="457200" y="35814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4"/>
          </p:nvPr>
        </p:nvSpPr>
        <p:spPr>
          <a:xfrm>
            <a:off x="457200" y="4191000"/>
            <a:ext cx="4040188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Header 4"/>
          <p:cNvSpPr>
            <a:spLocks noGrp="1"/>
          </p:cNvSpPr>
          <p:nvPr>
            <p:ph type="body" sz="quarter" idx="13"/>
          </p:nvPr>
        </p:nvSpPr>
        <p:spPr>
          <a:xfrm>
            <a:off x="4648200" y="35814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Content Placeholder 4"/>
          <p:cNvSpPr>
            <a:spLocks noGrp="1"/>
          </p:cNvSpPr>
          <p:nvPr>
            <p:ph sz="quarter" idx="15"/>
          </p:nvPr>
        </p:nvSpPr>
        <p:spPr>
          <a:xfrm>
            <a:off x="4645025" y="4191000"/>
            <a:ext cx="4041775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17620" y="5996050"/>
            <a:ext cx="150876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description(s)</a:t>
            </a:r>
          </a:p>
        </p:txBody>
      </p:sp>
      <p:sp>
        <p:nvSpPr>
          <p:cNvPr id="1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4020792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-Onl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581400"/>
            <a:ext cx="51054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3336828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Content with Left Sid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57201" y="304800"/>
            <a:ext cx="3008313" cy="838200"/>
          </a:xfrm>
          <a:prstGeom prst="rect">
            <a:avLst/>
          </a:prstGeom>
        </p:spPr>
        <p:txBody>
          <a:bodyPr anchor="b"/>
          <a:lstStyle>
            <a:lvl1pPr algn="l">
              <a:defRPr sz="1800" b="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"/>
          <p:cNvSpPr>
            <a:spLocks noGrp="1"/>
          </p:cNvSpPr>
          <p:nvPr>
            <p:ph type="body" sz="half" idx="2"/>
          </p:nvPr>
        </p:nvSpPr>
        <p:spPr>
          <a:xfrm>
            <a:off x="457201" y="1143000"/>
            <a:ext cx="3008313" cy="533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3575050" y="304800"/>
            <a:ext cx="5111751" cy="6179819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5445125" y="6488875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8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4853900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Content with Right Sid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5678487" y="304800"/>
            <a:ext cx="3008313" cy="838200"/>
          </a:xfrm>
          <a:prstGeom prst="rect">
            <a:avLst/>
          </a:prstGeom>
        </p:spPr>
        <p:txBody>
          <a:bodyPr anchor="b"/>
          <a:lstStyle>
            <a:lvl1pPr algn="l">
              <a:defRPr sz="1800" b="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"/>
          <p:cNvSpPr>
            <a:spLocks noGrp="1"/>
          </p:cNvSpPr>
          <p:nvPr>
            <p:ph type="body" sz="half" idx="2"/>
          </p:nvPr>
        </p:nvSpPr>
        <p:spPr>
          <a:xfrm>
            <a:off x="5678487" y="1143000"/>
            <a:ext cx="3008313" cy="533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457200" y="304800"/>
            <a:ext cx="5111751" cy="6179819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2327275" y="6488875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9164351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1828800" y="5253037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"/>
          <p:cNvSpPr>
            <a:spLocks noGrp="1"/>
          </p:cNvSpPr>
          <p:nvPr>
            <p:ph type="body" sz="half" idx="2"/>
          </p:nvPr>
        </p:nvSpPr>
        <p:spPr>
          <a:xfrm>
            <a:off x="1828800" y="5895975"/>
            <a:ext cx="5486400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1"/>
          <p:cNvSpPr>
            <a:spLocks noGrp="1"/>
          </p:cNvSpPr>
          <p:nvPr>
            <p:ph type="pic" idx="1"/>
          </p:nvPr>
        </p:nvSpPr>
        <p:spPr>
          <a:xfrm>
            <a:off x="1028700" y="128650"/>
            <a:ext cx="7086600" cy="49446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7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86200" y="508165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157950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Title and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-2251" y="228600"/>
            <a:ext cx="9172252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Media Placeholder 5"/>
          <p:cNvSpPr>
            <a:spLocks noGrp="1"/>
          </p:cNvSpPr>
          <p:nvPr>
            <p:ph type="media" sz="quarter" idx="11"/>
          </p:nvPr>
        </p:nvSpPr>
        <p:spPr>
          <a:xfrm>
            <a:off x="0" y="1066799"/>
            <a:ext cx="9144000" cy="531595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Video Credit"/>
          <p:cNvSpPr>
            <a:spLocks noGrp="1"/>
          </p:cNvSpPr>
          <p:nvPr>
            <p:ph type="body" sz="quarter" idx="12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Video Credit Here</a:t>
            </a:r>
          </a:p>
        </p:txBody>
      </p:sp>
    </p:spTree>
    <p:extLst>
      <p:ext uri="{BB962C8B-B14F-4D97-AF65-F5344CB8AC3E}">
        <p14:creationId xmlns:p14="http://schemas.microsoft.com/office/powerpoint/2010/main" val="24692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8">
          <p15:clr>
            <a:srgbClr val="FBAE40"/>
          </p15:clr>
        </p15:guide>
        <p15:guide id="3" pos="5136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agline-Gray BG, Title &amp; Sub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2766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429000"/>
            <a:ext cx="51054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28600" y="4114800"/>
            <a:ext cx="5105400" cy="685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400497328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agline-Gray BG, Title &amp; Subtit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733800" y="4260273"/>
            <a:ext cx="5181600" cy="69272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3848148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agline-Gray BG, Title Onl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581400"/>
            <a:ext cx="51054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06916897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agline-Gray BG, Title Onl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40761728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agline-SimpleTitle&amp;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0" y="2130426"/>
            <a:ext cx="9144000" cy="1470025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1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rgbClr val="6A6A6A"/>
                </a:solidFill>
                <a:latin typeface="ArumSans Regul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423552719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agline-Text abov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2906714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229479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-Onl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hoto Credit3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28335032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agline-Title abov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2775099"/>
            <a:ext cx="7772400" cy="1362075"/>
          </a:xfrm>
          <a:prstGeom prst="rect">
            <a:avLst/>
          </a:prstGeom>
        </p:spPr>
        <p:txBody>
          <a:bodyPr anchor="b" anchorCtr="0"/>
          <a:lstStyle>
            <a:lvl1pPr algn="l">
              <a:spcBef>
                <a:spcPts val="480"/>
              </a:spcBef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4138613"/>
            <a:ext cx="7772400" cy="1500187"/>
          </a:xfrm>
          <a:prstGeom prst="rect">
            <a:avLst/>
          </a:prstGeom>
        </p:spPr>
        <p:txBody>
          <a:bodyPr anchor="t" anchorCtr="0"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  <a:latin typeface="+mn-lt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6955695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Gray BG, Title &amp; Subtitle Left1_Title &amp; Sub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2766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429000"/>
            <a:ext cx="51054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28600" y="4114800"/>
            <a:ext cx="5105400" cy="685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400497328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Gray BG, Title &amp; Subtitle Left1_Title &amp; Subtit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733800" y="4260273"/>
            <a:ext cx="5181600" cy="69272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38481487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Gray BG, Title Onl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581400"/>
            <a:ext cx="51054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06916897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Gray BG, Title Onl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40761728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SimpleTitle&amp;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0" y="2130426"/>
            <a:ext cx="9144000" cy="1470025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rgbClr val="6A6A6A"/>
                </a:solidFill>
                <a:latin typeface="ArumSans Regul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423552719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Text abov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906714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22947916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Title abov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2775099"/>
            <a:ext cx="7772400" cy="1362075"/>
          </a:xfrm>
          <a:prstGeom prst="rect">
            <a:avLst/>
          </a:prstGeom>
        </p:spPr>
        <p:txBody>
          <a:bodyPr anchor="b" anchorCtr="0"/>
          <a:lstStyle>
            <a:lvl1pPr algn="l">
              <a:spcBef>
                <a:spcPts val="480"/>
              </a:spcBef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4138613"/>
            <a:ext cx="7772400" cy="1500187"/>
          </a:xfrm>
          <a:prstGeom prst="rect">
            <a:avLst/>
          </a:prstGeom>
        </p:spPr>
        <p:txBody>
          <a:bodyPr anchor="t" anchorCtr="0"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69556950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lide Title abov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1066800" y="1524000"/>
            <a:ext cx="7048500" cy="1470025"/>
          </a:xfrm>
          <a:prstGeom prst="rect">
            <a:avLst/>
          </a:prstGeom>
        </p:spPr>
        <p:txBody>
          <a:bodyPr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1"/>
          <p:cNvSpPr>
            <a:spLocks noGrp="1"/>
          </p:cNvSpPr>
          <p:nvPr>
            <p:ph type="subTitle" idx="1"/>
          </p:nvPr>
        </p:nvSpPr>
        <p:spPr>
          <a:xfrm>
            <a:off x="1066800" y="29718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887237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lue Slide Text abov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722313" y="2643186"/>
            <a:ext cx="7202487" cy="1362075"/>
          </a:xfrm>
          <a:prstGeom prst="rect">
            <a:avLst/>
          </a:prstGeom>
        </p:spPr>
        <p:txBody>
          <a:bodyPr anchor="t"/>
          <a:lstStyle>
            <a:lvl1pPr algn="l">
              <a:defRPr sz="44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722313" y="1143000"/>
            <a:ext cx="7202487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5315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SimpleTitle&amp;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0" y="2130426"/>
            <a:ext cx="9144000" cy="1470025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rgbClr val="6A6A6A"/>
                </a:solidFill>
                <a:latin typeface="ArumSans Regul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38599204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_Appendix_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Jump Link"/>
          <p:cNvSpPr>
            <a:spLocks noGrp="1"/>
          </p:cNvSpPr>
          <p:nvPr>
            <p:ph type="body" sz="quarter" idx="11" hasCustomPrompt="1"/>
          </p:nvPr>
        </p:nvSpPr>
        <p:spPr>
          <a:xfrm>
            <a:off x="3467100" y="6629400"/>
            <a:ext cx="2209800" cy="152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 baseline="0">
                <a:solidFill>
                  <a:srgbClr val="6A6A6A"/>
                </a:solidFill>
              </a:defRPr>
            </a:lvl1pPr>
          </a:lstStyle>
          <a:p>
            <a:pPr lvl="0"/>
            <a:r>
              <a:rPr lang="en-US" dirty="0"/>
              <a:t>Jump back to slide containing original image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1066800"/>
            <a:ext cx="8229600" cy="5562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4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1755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_Appendix_2-up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1600200"/>
            <a:ext cx="4038600" cy="4800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117974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648200" y="1600200"/>
            <a:ext cx="4114800" cy="4800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Jump link"/>
          <p:cNvSpPr>
            <a:spLocks noGrp="1"/>
          </p:cNvSpPr>
          <p:nvPr>
            <p:ph type="body" sz="quarter" idx="13" hasCustomPrompt="1"/>
          </p:nvPr>
        </p:nvSpPr>
        <p:spPr>
          <a:xfrm>
            <a:off x="3467100" y="6629400"/>
            <a:ext cx="2209800" cy="152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 baseline="0">
                <a:solidFill>
                  <a:srgbClr val="6A6A6A"/>
                </a:solidFill>
              </a:defRPr>
            </a:lvl1pPr>
          </a:lstStyle>
          <a:p>
            <a:pPr lvl="0"/>
            <a:r>
              <a:rPr lang="en-US" dirty="0"/>
              <a:t>Jump back to slide containing original image</a:t>
            </a:r>
          </a:p>
        </p:txBody>
      </p:sp>
    </p:spTree>
    <p:extLst>
      <p:ext uri="{BB962C8B-B14F-4D97-AF65-F5344CB8AC3E}">
        <p14:creationId xmlns:p14="http://schemas.microsoft.com/office/powerpoint/2010/main" val="394921454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_Appendix_4-up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457200" y="1600200"/>
            <a:ext cx="4038600" cy="19812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648200" y="1600200"/>
            <a:ext cx="4038600" cy="19812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Header 3"/>
          <p:cNvSpPr>
            <a:spLocks noGrp="1"/>
          </p:cNvSpPr>
          <p:nvPr>
            <p:ph type="body" sz="quarter" idx="12"/>
          </p:nvPr>
        </p:nvSpPr>
        <p:spPr>
          <a:xfrm>
            <a:off x="457200" y="37338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1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57200" y="4343400"/>
            <a:ext cx="4038600" cy="2133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Header 4"/>
          <p:cNvSpPr>
            <a:spLocks noGrp="1"/>
          </p:cNvSpPr>
          <p:nvPr>
            <p:ph type="body" sz="quarter" idx="13"/>
          </p:nvPr>
        </p:nvSpPr>
        <p:spPr>
          <a:xfrm>
            <a:off x="4648200" y="37338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1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648200" y="4343400"/>
            <a:ext cx="4038600" cy="2133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Jump Link"/>
          <p:cNvSpPr>
            <a:spLocks noGrp="1"/>
          </p:cNvSpPr>
          <p:nvPr>
            <p:ph type="body" sz="quarter" idx="11" hasCustomPrompt="1"/>
          </p:nvPr>
        </p:nvSpPr>
        <p:spPr>
          <a:xfrm>
            <a:off x="3467100" y="6629400"/>
            <a:ext cx="2209800" cy="152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 baseline="0">
                <a:solidFill>
                  <a:srgbClr val="6A6A6A"/>
                </a:solidFill>
              </a:defRPr>
            </a:lvl1pPr>
          </a:lstStyle>
          <a:p>
            <a:pPr lvl="0"/>
            <a:r>
              <a:rPr lang="en-US" dirty="0"/>
              <a:t>Jump back to slide containing original image</a:t>
            </a:r>
          </a:p>
        </p:txBody>
      </p:sp>
    </p:spTree>
    <p:extLst>
      <p:ext uri="{BB962C8B-B14F-4D97-AF65-F5344CB8AC3E}">
        <p14:creationId xmlns:p14="http://schemas.microsoft.com/office/powerpoint/2010/main" val="365626086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Footer_Appendix_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Jump Link"/>
          <p:cNvSpPr>
            <a:spLocks noGrp="1"/>
          </p:cNvSpPr>
          <p:nvPr>
            <p:ph type="body" sz="quarter" idx="11" hasCustomPrompt="1"/>
          </p:nvPr>
        </p:nvSpPr>
        <p:spPr>
          <a:xfrm>
            <a:off x="3467100" y="6477000"/>
            <a:ext cx="2209800" cy="152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 baseline="0">
                <a:solidFill>
                  <a:srgbClr val="6A6A6A"/>
                </a:solidFill>
              </a:defRPr>
            </a:lvl1pPr>
          </a:lstStyle>
          <a:p>
            <a:pPr lvl="0"/>
            <a:r>
              <a:rPr lang="en-US" dirty="0"/>
              <a:t>Jump back to slide containing original image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990600"/>
            <a:ext cx="8229600" cy="54102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4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36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Footer_Appendix_2-up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1600200"/>
            <a:ext cx="4038600" cy="4800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117974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648200" y="1600200"/>
            <a:ext cx="4114800" cy="4800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Jump link"/>
          <p:cNvSpPr>
            <a:spLocks noGrp="1"/>
          </p:cNvSpPr>
          <p:nvPr>
            <p:ph type="body" sz="quarter" idx="13" hasCustomPrompt="1"/>
          </p:nvPr>
        </p:nvSpPr>
        <p:spPr>
          <a:xfrm>
            <a:off x="3467100" y="6477000"/>
            <a:ext cx="2209800" cy="152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 baseline="0">
                <a:solidFill>
                  <a:srgbClr val="6A6A6A"/>
                </a:solidFill>
              </a:defRPr>
            </a:lvl1pPr>
          </a:lstStyle>
          <a:p>
            <a:pPr lvl="0"/>
            <a:r>
              <a:rPr lang="en-US" dirty="0"/>
              <a:t>Jump back to slide containing original image</a:t>
            </a:r>
          </a:p>
        </p:txBody>
      </p:sp>
    </p:spTree>
    <p:extLst>
      <p:ext uri="{BB962C8B-B14F-4D97-AF65-F5344CB8AC3E}">
        <p14:creationId xmlns:p14="http://schemas.microsoft.com/office/powerpoint/2010/main" val="109974784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Footer_Appendix_4-up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457200" y="1600200"/>
            <a:ext cx="4038600" cy="19812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648200" y="1600200"/>
            <a:ext cx="4038600" cy="19812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Header 3"/>
          <p:cNvSpPr>
            <a:spLocks noGrp="1"/>
          </p:cNvSpPr>
          <p:nvPr>
            <p:ph type="body" sz="quarter" idx="12"/>
          </p:nvPr>
        </p:nvSpPr>
        <p:spPr>
          <a:xfrm>
            <a:off x="457200" y="36576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1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57200" y="4267200"/>
            <a:ext cx="4038600" cy="2133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Header 4"/>
          <p:cNvSpPr>
            <a:spLocks noGrp="1"/>
          </p:cNvSpPr>
          <p:nvPr>
            <p:ph type="body" sz="quarter" idx="13"/>
          </p:nvPr>
        </p:nvSpPr>
        <p:spPr>
          <a:xfrm>
            <a:off x="4648200" y="36576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1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648200" y="4267200"/>
            <a:ext cx="4038600" cy="2133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Jump Link"/>
          <p:cNvSpPr>
            <a:spLocks noGrp="1"/>
          </p:cNvSpPr>
          <p:nvPr>
            <p:ph type="body" sz="quarter" idx="11" hasCustomPrompt="1"/>
          </p:nvPr>
        </p:nvSpPr>
        <p:spPr>
          <a:xfrm>
            <a:off x="3467100" y="6477000"/>
            <a:ext cx="2209800" cy="152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 baseline="0">
                <a:solidFill>
                  <a:srgbClr val="6A6A6A"/>
                </a:solidFill>
              </a:defRPr>
            </a:lvl1pPr>
          </a:lstStyle>
          <a:p>
            <a:pPr lvl="0"/>
            <a:r>
              <a:rPr lang="en-US" dirty="0"/>
              <a:t>Jump back to slide containing original image</a:t>
            </a:r>
          </a:p>
        </p:txBody>
      </p:sp>
    </p:spTree>
    <p:extLst>
      <p:ext uri="{BB962C8B-B14F-4D97-AF65-F5344CB8AC3E}">
        <p14:creationId xmlns:p14="http://schemas.microsoft.com/office/powerpoint/2010/main" val="3112378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Text abov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2906714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1075564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Title abov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2775099"/>
            <a:ext cx="7772400" cy="1362075"/>
          </a:xfrm>
          <a:prstGeom prst="rect">
            <a:avLst/>
          </a:prstGeom>
        </p:spPr>
        <p:txBody>
          <a:bodyPr anchor="b" anchorCtr="0"/>
          <a:lstStyle>
            <a:lvl1pPr algn="l">
              <a:spcBef>
                <a:spcPts val="480"/>
              </a:spcBef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4138613"/>
            <a:ext cx="7772400" cy="1500187"/>
          </a:xfrm>
          <a:prstGeom prst="rect">
            <a:avLst/>
          </a:prstGeom>
        </p:spPr>
        <p:txBody>
          <a:bodyPr anchor="t" anchorCtr="0"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3307410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Tagline-Gray BG, Title &amp; Sub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2766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429000"/>
            <a:ext cx="51054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28600" y="4114800"/>
            <a:ext cx="5105400" cy="685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4770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05600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4004973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Tagline-Gray BG, Title &amp; Subtit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733800" y="4260273"/>
            <a:ext cx="5181600" cy="69272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4770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05600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2384814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10" Type="http://schemas.openxmlformats.org/officeDocument/2006/relationships/image" Target="../media/image3.gif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theme" Target="../theme/theme6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4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4" Type="http://schemas.openxmlformats.org/officeDocument/2006/relationships/image" Target="../media/image4.pn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H Logo" descr="Logo: McGraw-Hill Education"/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762000" cy="762000"/>
          </a:xfrm>
          <a:prstGeom prst="rect">
            <a:avLst/>
          </a:prstGeom>
        </p:spPr>
      </p:pic>
      <p:sp>
        <p:nvSpPr>
          <p:cNvPr id="13" name="Red Bar"/>
          <p:cNvSpPr/>
          <p:nvPr userDrawn="1"/>
        </p:nvSpPr>
        <p:spPr>
          <a:xfrm>
            <a:off x="0" y="6248400"/>
            <a:ext cx="9144000" cy="503767"/>
          </a:xfrm>
          <a:prstGeom prst="rect">
            <a:avLst/>
          </a:prstGeom>
          <a:solidFill>
            <a:srgbClr val="C30C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12" name="MH Tagline" descr="Tagline: Because learning changes everything.™"/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481" y="6351925"/>
            <a:ext cx="3223119" cy="27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35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33" r:id="rId5"/>
    <p:sldLayoutId id="2147483734" r:id="rId6"/>
    <p:sldLayoutId id="2147483914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marR="0" indent="0" algn="r" defTabSz="9144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H Logo" descr="Logo: McGraw-Hill Education"/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762000" cy="762000"/>
          </a:xfrm>
          <a:prstGeom prst="rect">
            <a:avLst/>
          </a:prstGeom>
        </p:spPr>
      </p:pic>
      <p:pic>
        <p:nvPicPr>
          <p:cNvPr id="2" name="MH Tagline" descr="Tag line: Because learning changes everything™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57775"/>
            <a:ext cx="337185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950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5" r:id="rId1"/>
    <p:sldLayoutId id="2147483916" r:id="rId2"/>
    <p:sldLayoutId id="2147483917" r:id="rId3"/>
    <p:sldLayoutId id="2147483918" r:id="rId4"/>
    <p:sldLayoutId id="2147483919" r:id="rId5"/>
    <p:sldLayoutId id="2147483920" r:id="rId6"/>
    <p:sldLayoutId id="2147483921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pyright" descr="©McGraw-Hill Education"/>
          <p:cNvSpPr txBox="1">
            <a:spLocks/>
          </p:cNvSpPr>
          <p:nvPr userDrawn="1"/>
        </p:nvSpPr>
        <p:spPr>
          <a:xfrm>
            <a:off x="0" y="6705600"/>
            <a:ext cx="1371600" cy="152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©McGraw-Hill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1192571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896" r:id="rId2"/>
    <p:sldLayoutId id="2147483753" r:id="rId3"/>
    <p:sldLayoutId id="2147483908" r:id="rId4"/>
    <p:sldLayoutId id="2147483950" r:id="rId5"/>
    <p:sldLayoutId id="2147483757" r:id="rId6"/>
    <p:sldLayoutId id="2147483877" r:id="rId7"/>
    <p:sldLayoutId id="2147483761" r:id="rId8"/>
    <p:sldLayoutId id="2147483800" r:id="rId9"/>
    <p:sldLayoutId id="2147483964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d Bar"/>
          <p:cNvSpPr/>
          <p:nvPr userDrawn="1"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C30C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0" name="Copyright" descr="©McGraw-Hill Education&#10;"/>
          <p:cNvSpPr txBox="1">
            <a:spLocks/>
          </p:cNvSpPr>
          <p:nvPr userDrawn="1"/>
        </p:nvSpPr>
        <p:spPr>
          <a:xfrm>
            <a:off x="0" y="6705600"/>
            <a:ext cx="1371600" cy="152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320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©McGraw-Hill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1283304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  <p:sldLayoutId id="2147483954" r:id="rId4"/>
    <p:sldLayoutId id="2147483955" r:id="rId5"/>
    <p:sldLayoutId id="2147483956" r:id="rId6"/>
    <p:sldLayoutId id="2147483957" r:id="rId7"/>
    <p:sldLayoutId id="2147483958" r:id="rId8"/>
    <p:sldLayoutId id="2147483959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pyright" descr="©McGraw-Hill Education&#10;"/>
          <p:cNvSpPr txBox="1"/>
          <p:nvPr userDrawn="1"/>
        </p:nvSpPr>
        <p:spPr>
          <a:xfrm>
            <a:off x="0" y="6642556"/>
            <a:ext cx="1295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6A6A6A"/>
                </a:solidFill>
              </a:rPr>
              <a:t>©McGraw-Hill Education</a:t>
            </a:r>
          </a:p>
        </p:txBody>
      </p:sp>
    </p:spTree>
    <p:extLst>
      <p:ext uri="{BB962C8B-B14F-4D97-AF65-F5344CB8AC3E}">
        <p14:creationId xmlns:p14="http://schemas.microsoft.com/office/powerpoint/2010/main" val="857642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</p:sldLayoutIdLst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bg1"/>
          </a:solidFill>
          <a:latin typeface="Vectipede Rg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d bar"/>
          <p:cNvSpPr/>
          <p:nvPr userDrawn="1"/>
        </p:nvSpPr>
        <p:spPr>
          <a:xfrm>
            <a:off x="0" y="6629400"/>
            <a:ext cx="9144000" cy="228600"/>
          </a:xfrm>
          <a:prstGeom prst="rect">
            <a:avLst/>
          </a:prstGeom>
          <a:solidFill>
            <a:srgbClr val="C30C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5" name="Copyright" descr="©McGraw-Hill Education."/>
          <p:cNvSpPr txBox="1"/>
          <p:nvPr userDrawn="1"/>
        </p:nvSpPr>
        <p:spPr>
          <a:xfrm>
            <a:off x="0" y="6629400"/>
            <a:ext cx="1828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©McGraw-Hill </a:t>
            </a:r>
            <a:r>
              <a:rPr lang="en-US" sz="800" dirty="0" err="1">
                <a:solidFill>
                  <a:schemeClr val="bg1"/>
                </a:solidFill>
              </a:rPr>
              <a:t>EducationCopy</a:t>
            </a:r>
            <a:endParaRPr 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0106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</p:sldLayoutIdLst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bg1"/>
          </a:solidFill>
          <a:latin typeface="Vectipede Rg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0707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MH BG Image"/>
          <p:cNvPicPr>
            <a:picLocks noChangeAspect="1"/>
          </p:cNvPicPr>
          <p:nvPr userDrawn="1"/>
        </p:nvPicPr>
        <p:blipFill rotWithShape="1">
          <a:blip r:embed="rId4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1821" y="1943668"/>
            <a:ext cx="8682180" cy="4914333"/>
          </a:xfrm>
          <a:prstGeom prst="rect">
            <a:avLst/>
          </a:prstGeom>
        </p:spPr>
      </p:pic>
      <p:sp>
        <p:nvSpPr>
          <p:cNvPr id="8" name="Copyright" descr="©McGraw-Hill Education"/>
          <p:cNvSpPr txBox="1"/>
          <p:nvPr userDrawn="1"/>
        </p:nvSpPr>
        <p:spPr>
          <a:xfrm>
            <a:off x="0" y="6629400"/>
            <a:ext cx="1828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©McGraw-Hill Education</a:t>
            </a:r>
          </a:p>
        </p:txBody>
      </p:sp>
    </p:spTree>
    <p:extLst>
      <p:ext uri="{BB962C8B-B14F-4D97-AF65-F5344CB8AC3E}">
        <p14:creationId xmlns:p14="http://schemas.microsoft.com/office/powerpoint/2010/main" val="263611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69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pyright" descr="©McGraw-Hill Education"/>
          <p:cNvSpPr txBox="1">
            <a:spLocks/>
          </p:cNvSpPr>
          <p:nvPr userDrawn="1"/>
        </p:nvSpPr>
        <p:spPr>
          <a:xfrm>
            <a:off x="0" y="6705600"/>
            <a:ext cx="1371600" cy="152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©McGraw-Hill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782738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6" r:id="rId2"/>
    <p:sldLayoutId id="2147483755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d Bar"/>
          <p:cNvSpPr/>
          <p:nvPr userDrawn="1"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C30C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1" name="Copyright" descr="©McGraw-Hill Education"/>
          <p:cNvSpPr txBox="1">
            <a:spLocks/>
          </p:cNvSpPr>
          <p:nvPr userDrawn="1"/>
        </p:nvSpPr>
        <p:spPr>
          <a:xfrm>
            <a:off x="0" y="6705600"/>
            <a:ext cx="1371600" cy="152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320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©McGraw-Hill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2366522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LA1-1DlhuXU" TargetMode="Externa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21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en-US" dirty="0"/>
              <a:t>Recession and Depression</a:t>
            </a:r>
          </a:p>
        </p:txBody>
      </p:sp>
      <p:pic>
        <p:nvPicPr>
          <p:cNvPr id="5" name="Picture 4" descr="Cover of Macroeconomics, 13th edition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5603" y="1600200"/>
            <a:ext cx="3538397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193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839200" cy="1219200"/>
          </a:xfrm>
        </p:spPr>
        <p:txBody>
          <a:bodyPr>
            <a:noAutofit/>
          </a:bodyPr>
          <a:lstStyle/>
          <a:p>
            <a:r>
              <a:rPr lang="en-US" sz="4000" spc="0" dirty="0">
                <a:solidFill>
                  <a:srgbClr val="FF0000"/>
                </a:solidFill>
              </a:rPr>
              <a:t>THE EVOLUTION OF THE AMERICAN BANKING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839200" cy="4419600"/>
          </a:xfrm>
        </p:spPr>
        <p:txBody>
          <a:bodyPr>
            <a:normAutofit/>
          </a:bodyPr>
          <a:lstStyle/>
          <a:p>
            <a:pPr>
              <a:spcBef>
                <a:spcPts val="168"/>
              </a:spcBef>
              <a:spcAft>
                <a:spcPts val="1200"/>
              </a:spcAft>
            </a:pPr>
            <a:r>
              <a:rPr lang="en-US" sz="2800" b="0" dirty="0"/>
              <a:t>In</a:t>
            </a:r>
            <a:r>
              <a:rPr lang="en-US" sz="2800" dirty="0"/>
              <a:t> 1932,</a:t>
            </a:r>
            <a:r>
              <a:rPr lang="en-US" sz="2800" b="0" dirty="0"/>
              <a:t> the </a:t>
            </a:r>
            <a:r>
              <a:rPr lang="en-US" sz="2800" dirty="0">
                <a:solidFill>
                  <a:srgbClr val="0070C0"/>
                </a:solidFill>
              </a:rPr>
              <a:t>Reconstruction Finance Corporation (RFC)</a:t>
            </a:r>
            <a:r>
              <a:rPr lang="en-US" sz="2800" b="0" dirty="0"/>
              <a:t> was established and given the authority to </a:t>
            </a:r>
            <a:r>
              <a:rPr lang="en-US" sz="2800" b="1" dirty="0"/>
              <a:t>make loans to banks</a:t>
            </a:r>
            <a:r>
              <a:rPr lang="en-US" sz="2800" b="0" dirty="0"/>
              <a:t> in order to stabilize the banking sector. </a:t>
            </a:r>
          </a:p>
          <a:p>
            <a:pPr>
              <a:spcBef>
                <a:spcPts val="168"/>
              </a:spcBef>
              <a:spcAft>
                <a:spcPts val="1200"/>
              </a:spcAft>
            </a:pPr>
            <a:r>
              <a:rPr lang="en-US" sz="2800" b="0" dirty="0"/>
              <a:t>Also in </a:t>
            </a:r>
            <a:r>
              <a:rPr lang="en-US" sz="2800" dirty="0"/>
              <a:t>1932, </a:t>
            </a:r>
            <a:r>
              <a:rPr lang="en-US" sz="2800" b="0" dirty="0"/>
              <a:t>the</a:t>
            </a:r>
            <a:r>
              <a:rPr lang="en-US" sz="2800" dirty="0"/>
              <a:t>  </a:t>
            </a:r>
            <a:r>
              <a:rPr lang="en-US" sz="2800" dirty="0">
                <a:solidFill>
                  <a:srgbClr val="0070C0"/>
                </a:solidFill>
              </a:rPr>
              <a:t>Glass-Steagall Act </a:t>
            </a:r>
            <a:r>
              <a:rPr lang="en-US" sz="2800" b="0" dirty="0"/>
              <a:t>created </a:t>
            </a:r>
            <a:r>
              <a:rPr lang="en-US" sz="2800" b="1" dirty="0"/>
              <a:t>federal deposit insurance</a:t>
            </a:r>
            <a:r>
              <a:rPr lang="en-US" sz="2800" b="0" dirty="0"/>
              <a:t> and increased the ability of banks to borrow from the Federal Reserve system.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44427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43470"/>
            <a:ext cx="8915400" cy="923330"/>
          </a:xfrm>
        </p:spPr>
        <p:txBody>
          <a:bodyPr>
            <a:noAutofit/>
          </a:bodyPr>
          <a:lstStyle/>
          <a:p>
            <a:r>
              <a:rPr lang="en-US" sz="4000" spc="0" dirty="0">
                <a:solidFill>
                  <a:srgbClr val="FF0000"/>
                </a:solidFill>
              </a:rPr>
              <a:t>THE EVOLUTION OF THE AMERICAN BANKING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067800" cy="4495800"/>
          </a:xfrm>
        </p:spPr>
        <p:txBody>
          <a:bodyPr>
            <a:noAutofit/>
          </a:bodyPr>
          <a:lstStyle/>
          <a:p>
            <a:r>
              <a:rPr lang="en-US" sz="2800" b="0" dirty="0"/>
              <a:t>Another </a:t>
            </a:r>
            <a:r>
              <a:rPr lang="en-US" sz="2800" dirty="0">
                <a:solidFill>
                  <a:srgbClr val="0070C0"/>
                </a:solidFill>
              </a:rPr>
              <a:t>Glass-Steagall Act </a:t>
            </a:r>
            <a:r>
              <a:rPr lang="en-US" sz="2800" dirty="0"/>
              <a:t>(1933) </a:t>
            </a:r>
            <a:r>
              <a:rPr lang="en-US" sz="2800" b="0" dirty="0"/>
              <a:t>separated banks into two categories: </a:t>
            </a:r>
          </a:p>
          <a:p>
            <a:pPr lvl="1"/>
            <a:r>
              <a:rPr lang="en-US" sz="2400" b="1" u="sng" dirty="0">
                <a:solidFill>
                  <a:srgbClr val="990033"/>
                </a:solidFill>
              </a:rPr>
              <a:t>Commercial banks</a:t>
            </a:r>
            <a:r>
              <a:rPr lang="en-US" sz="2400" dirty="0">
                <a:solidFill>
                  <a:srgbClr val="990033"/>
                </a:solidFill>
              </a:rPr>
              <a:t>: </a:t>
            </a:r>
            <a:r>
              <a:rPr lang="en-US" sz="2400" b="0" dirty="0"/>
              <a:t>depository banks that accepted deposits and were </a:t>
            </a:r>
            <a:r>
              <a:rPr lang="en-US" sz="2400" b="1" dirty="0"/>
              <a:t>covered by deposit insurance</a:t>
            </a:r>
            <a:r>
              <a:rPr lang="en-US" sz="2400" b="0" dirty="0"/>
              <a:t>. </a:t>
            </a:r>
          </a:p>
          <a:p>
            <a:pPr lvl="1"/>
            <a:r>
              <a:rPr lang="en-US" sz="2400" b="1" u="sng" dirty="0">
                <a:solidFill>
                  <a:srgbClr val="990033"/>
                </a:solidFill>
              </a:rPr>
              <a:t>Investment banks</a:t>
            </a:r>
            <a:r>
              <a:rPr lang="en-US" sz="2400" dirty="0">
                <a:solidFill>
                  <a:srgbClr val="990033"/>
                </a:solidFill>
              </a:rPr>
              <a:t>: </a:t>
            </a:r>
            <a:r>
              <a:rPr lang="en-US" sz="2400" b="0" dirty="0"/>
              <a:t>banks</a:t>
            </a:r>
            <a:r>
              <a:rPr lang="en-US" sz="2400" dirty="0">
                <a:solidFill>
                  <a:srgbClr val="990033"/>
                </a:solidFill>
              </a:rPr>
              <a:t> </a:t>
            </a:r>
            <a:r>
              <a:rPr lang="en-US" sz="2400" b="0" dirty="0"/>
              <a:t>which engaged in creating and trading financial assets but were </a:t>
            </a:r>
            <a:r>
              <a:rPr lang="en-US" sz="2400" b="1" dirty="0"/>
              <a:t>not covered by deposit insurance </a:t>
            </a:r>
            <a:r>
              <a:rPr lang="en-US" sz="2400" b="0" dirty="0"/>
              <a:t>because their activities were considered riskier.</a:t>
            </a:r>
            <a:endParaRPr lang="en-US" sz="2400" dirty="0"/>
          </a:p>
        </p:txBody>
      </p:sp>
      <p:pic>
        <p:nvPicPr>
          <p:cNvPr id="5" name="Picture 2" descr="File:GlassSteagall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19400" y="4602480"/>
            <a:ext cx="3276600" cy="19659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248400" y="4800600"/>
            <a:ext cx="289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/>
                <a:cs typeface="Century Gothic"/>
              </a:rPr>
              <a:t>Carter Glass </a:t>
            </a:r>
          </a:p>
          <a:p>
            <a:r>
              <a:rPr lang="en-US" i="1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/>
                <a:cs typeface="Century Gothic"/>
              </a:rPr>
              <a:t>and </a:t>
            </a:r>
          </a:p>
          <a:p>
            <a:r>
              <a:rPr lang="en-US" i="1" dirty="0">
                <a:solidFill>
                  <a:prstClr val="black">
                    <a:lumMod val="75000"/>
                    <a:lumOff val="25000"/>
                  </a:prstClr>
                </a:solidFill>
                <a:latin typeface="Century Gothic"/>
                <a:cs typeface="Century Gothic"/>
              </a:rPr>
              <a:t>Henry B. </a:t>
            </a:r>
            <a:r>
              <a:rPr lang="en-US" i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Century Gothic"/>
                <a:cs typeface="Century Gothic"/>
              </a:rPr>
              <a:t>Steagall</a:t>
            </a:r>
            <a:endParaRPr lang="en-US" i="1" dirty="0">
              <a:solidFill>
                <a:prstClr val="black">
                  <a:lumMod val="75000"/>
                  <a:lumOff val="25000"/>
                </a:prstClr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96001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Great Depression: The Issues and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altLang="en-US" i="1" dirty="0"/>
              <a:t>What macroeconomic theories can explain the Great Depression?</a:t>
            </a:r>
            <a:endParaRPr lang="en-US" altLang="en-US" sz="2000" i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533400" y="1889600"/>
            <a:ext cx="8153400" cy="1539399"/>
          </a:xfrm>
        </p:spPr>
        <p:txBody>
          <a:bodyPr/>
          <a:lstStyle/>
          <a:p>
            <a:r>
              <a:rPr lang="en-US" altLang="en-US" b="1" dirty="0"/>
              <a:t>Classical economics </a:t>
            </a:r>
            <a:r>
              <a:rPr lang="en-US" altLang="en-US" dirty="0"/>
              <a:t>of the time had no well-developed theory that could explain the persistent and excessive unemployment </a:t>
            </a:r>
            <a:r>
              <a:rPr lang="en-US" altLang="en-US" u="sng" dirty="0"/>
              <a:t>OR</a:t>
            </a:r>
            <a:r>
              <a:rPr lang="en-US" altLang="en-US" dirty="0"/>
              <a:t> any policy recommendations to solve the problem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533400" y="3505200"/>
            <a:ext cx="8153400" cy="1524000"/>
          </a:xfrm>
        </p:spPr>
        <p:txBody>
          <a:bodyPr/>
          <a:lstStyle/>
          <a:p>
            <a:r>
              <a:rPr lang="en-US" altLang="en-US" dirty="0"/>
              <a:t>The Great Depression and the inadequacy of prevailing economic theories was the setting for </a:t>
            </a:r>
            <a:r>
              <a:rPr lang="en-US" altLang="en-US" b="1" dirty="0"/>
              <a:t>John Maynard Keynes</a:t>
            </a:r>
            <a:r>
              <a:rPr lang="en-US" altLang="en-US" dirty="0"/>
              <a:t> and his famous work </a:t>
            </a:r>
            <a:r>
              <a:rPr lang="en-US" altLang="en-US" i="1" dirty="0"/>
              <a:t>The General Theory of Employment, Interest, and Money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609581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838200"/>
          </a:xfrm>
        </p:spPr>
        <p:txBody>
          <a:bodyPr>
            <a:normAutofit fontScale="90000"/>
          </a:bodyPr>
          <a:lstStyle/>
          <a:p>
            <a:r>
              <a:rPr lang="en-US" spc="0" dirty="0">
                <a:solidFill>
                  <a:srgbClr val="FF0000"/>
                </a:solidFill>
              </a:rPr>
              <a:t>MACROECONOMICS: THEORY AND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067800" cy="5029200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Pre-1930s conventional wisdom </a:t>
            </a:r>
          </a:p>
          <a:p>
            <a:r>
              <a:rPr lang="en-US" sz="2800" i="1" dirty="0">
                <a:solidFill>
                  <a:srgbClr val="990033"/>
                </a:solidFill>
              </a:rPr>
              <a:t>Self-regulating economy:  </a:t>
            </a:r>
            <a:r>
              <a:rPr lang="en-US" sz="2800" b="0" dirty="0"/>
              <a:t>Problems such as unemployment are resolved without government intervention through the working of the invisible hand.</a:t>
            </a:r>
            <a:endParaRPr lang="en-US" sz="2800" dirty="0"/>
          </a:p>
          <a:p>
            <a:r>
              <a:rPr lang="en-US" sz="2800" dirty="0">
                <a:solidFill>
                  <a:srgbClr val="0070C0"/>
                </a:solidFill>
              </a:rPr>
              <a:t>Post-1930s conventional wisdom </a:t>
            </a:r>
          </a:p>
          <a:p>
            <a:r>
              <a:rPr lang="en-US" sz="2800" i="1" dirty="0">
                <a:solidFill>
                  <a:srgbClr val="990033"/>
                </a:solidFill>
              </a:rPr>
              <a:t>Keynesian economics: </a:t>
            </a:r>
            <a:r>
              <a:rPr lang="en-US" sz="2800" b="0" dirty="0"/>
              <a:t>Economic slumps are caused by inadequate spending, and they can be mitigated by government intervention.</a:t>
            </a:r>
            <a:endParaRPr lang="en-US" sz="2800" dirty="0"/>
          </a:p>
          <a:p>
            <a:endParaRPr lang="en-US" dirty="0"/>
          </a:p>
        </p:txBody>
      </p:sp>
      <p:pic>
        <p:nvPicPr>
          <p:cNvPr id="6" name="Picture 5" descr="Cowen_UN12_PH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05600" y="4693920"/>
            <a:ext cx="1676400" cy="2011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323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Keynesian Explanation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33400" y="1066800"/>
            <a:ext cx="8153400" cy="5181600"/>
          </a:xfrm>
        </p:spPr>
        <p:txBody>
          <a:bodyPr/>
          <a:lstStyle/>
          <a:p>
            <a:r>
              <a:rPr lang="en-US" altLang="en-US" dirty="0"/>
              <a:t>Essence of the Keynesian explanation of the Great Depression is contained in the simple </a:t>
            </a:r>
            <a:r>
              <a:rPr lang="en-US" altLang="en-US" u="sng" dirty="0"/>
              <a:t>aggregate demand</a:t>
            </a:r>
            <a:r>
              <a:rPr lang="en-US" altLang="en-US" dirty="0"/>
              <a:t> model</a:t>
            </a:r>
          </a:p>
          <a:p>
            <a:pPr lvl="1"/>
            <a:r>
              <a:rPr lang="en-US" altLang="en-US" dirty="0"/>
              <a:t>Growth in the 1920s based on:</a:t>
            </a:r>
          </a:p>
          <a:p>
            <a:pPr lvl="2"/>
            <a:r>
              <a:rPr lang="en-US" altLang="en-US" sz="2000" dirty="0"/>
              <a:t>Mass production of the automobile</a:t>
            </a:r>
          </a:p>
          <a:p>
            <a:pPr lvl="2"/>
            <a:r>
              <a:rPr lang="en-US" altLang="en-US" sz="2000" dirty="0"/>
              <a:t>Mass production of the radio</a:t>
            </a:r>
          </a:p>
          <a:p>
            <a:pPr lvl="2"/>
            <a:r>
              <a:rPr lang="en-US" altLang="en-US" sz="2000" dirty="0"/>
              <a:t>Housing boom</a:t>
            </a:r>
          </a:p>
          <a:p>
            <a:pPr lvl="1"/>
            <a:r>
              <a:rPr lang="en-US" altLang="en-US" dirty="0"/>
              <a:t>Collapse in the 1930s resulted from:</a:t>
            </a:r>
          </a:p>
          <a:p>
            <a:pPr lvl="2"/>
            <a:r>
              <a:rPr lang="en-US" altLang="en-US" sz="2000" dirty="0"/>
              <a:t>Drying up of investment opportunities</a:t>
            </a:r>
          </a:p>
          <a:p>
            <a:pPr lvl="2"/>
            <a:r>
              <a:rPr lang="en-US" altLang="en-US" sz="2000" dirty="0"/>
              <a:t>Reduction in consumption expenditures</a:t>
            </a:r>
          </a:p>
          <a:p>
            <a:pPr lvl="2"/>
            <a:r>
              <a:rPr lang="en-US" altLang="en-US" sz="2000" dirty="0"/>
              <a:t>Poor fiscal policy </a:t>
            </a:r>
          </a:p>
        </p:txBody>
      </p:sp>
    </p:spTree>
    <p:extLst>
      <p:ext uri="{BB962C8B-B14F-4D97-AF65-F5344CB8AC3E}">
        <p14:creationId xmlns:p14="http://schemas.microsoft.com/office/powerpoint/2010/main" val="2092036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Keynesian Explanation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33400" y="1066800"/>
            <a:ext cx="8153400" cy="1447800"/>
          </a:xfrm>
        </p:spPr>
        <p:txBody>
          <a:bodyPr/>
          <a:lstStyle/>
          <a:p>
            <a:r>
              <a:rPr lang="en-US" altLang="en-US" dirty="0"/>
              <a:t>The Great Depression showed:</a:t>
            </a:r>
          </a:p>
          <a:p>
            <a:pPr lvl="1"/>
            <a:r>
              <a:rPr lang="en-US" altLang="en-US" dirty="0"/>
              <a:t>The private economy was inherently unstable</a:t>
            </a:r>
          </a:p>
          <a:p>
            <a:pPr lvl="1"/>
            <a:r>
              <a:rPr lang="en-US" altLang="en-US" dirty="0"/>
              <a:t>Active stabilization policy needed to maintain a strong economy</a:t>
            </a:r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533400" y="2713038"/>
            <a:ext cx="8153400" cy="2316162"/>
          </a:xfrm>
        </p:spPr>
        <p:txBody>
          <a:bodyPr/>
          <a:lstStyle/>
          <a:p>
            <a:r>
              <a:rPr lang="en-US" altLang="en-US" dirty="0"/>
              <a:t>Keynesian model offered:</a:t>
            </a:r>
          </a:p>
          <a:p>
            <a:pPr lvl="1"/>
            <a:r>
              <a:rPr lang="en-US" altLang="en-US" dirty="0"/>
              <a:t>An explanation for what had happened</a:t>
            </a:r>
          </a:p>
          <a:p>
            <a:pPr lvl="1"/>
            <a:r>
              <a:rPr lang="en-US" altLang="en-US" dirty="0"/>
              <a:t>Suggestions for policy measures that could have prevented the Great Depression</a:t>
            </a:r>
          </a:p>
          <a:p>
            <a:pPr lvl="1"/>
            <a:r>
              <a:rPr lang="en-US" altLang="en-US" dirty="0"/>
              <a:t>Suggestions for policy measures to prevent future depressions </a:t>
            </a:r>
          </a:p>
        </p:txBody>
      </p:sp>
    </p:spTree>
    <p:extLst>
      <p:ext uri="{BB962C8B-B14F-4D97-AF65-F5344CB8AC3E}">
        <p14:creationId xmlns:p14="http://schemas.microsoft.com/office/powerpoint/2010/main" val="4083844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Monetarist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33400" y="1329877"/>
            <a:ext cx="8153400" cy="170688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Keynesian emphasis on fiscal policy and its downplaying of the role of money was challenged by </a:t>
            </a:r>
            <a:r>
              <a:rPr lang="en-US" altLang="en-US" b="1" dirty="0"/>
              <a:t>Milton Friedman </a:t>
            </a:r>
            <a:r>
              <a:rPr lang="en-US" altLang="en-US" dirty="0"/>
              <a:t>and his coworkers in the 1950s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Friedman emphasized the role of monetary policy in determining the behavior of output and prices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533400" y="3505200"/>
            <a:ext cx="8153400" cy="2286000"/>
          </a:xfrm>
        </p:spPr>
        <p:txBody>
          <a:bodyPr/>
          <a:lstStyle/>
          <a:p>
            <a:r>
              <a:rPr lang="en-US" altLang="en-US" dirty="0"/>
              <a:t>He argued that the Depression was evidence of the importance of monetary factors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Failure of the Fed to prevent bank failures and decline of money stock was largely responsible for the severity of the depression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112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Synthesis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33400" y="1066800"/>
            <a:ext cx="8153400" cy="1066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Both Keynesian and Monetarist explanations fit the facts of the Great Depression </a:t>
            </a:r>
            <a:r>
              <a:rPr lang="en-US" altLang="en-US" dirty="0">
                <a:sym typeface="Wingdings" panose="05000000000000000000" pitchFamily="2" charset="2"/>
              </a:rPr>
              <a:t> Inept fiscal and monetary policy made Great Recession severe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533400" y="2332038"/>
            <a:ext cx="8153400" cy="391636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>
                <a:sym typeface="Wingdings" panose="05000000000000000000" pitchFamily="2" charset="2"/>
              </a:rPr>
              <a:t>Lessons and ways to avoid another Great Depression: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ym typeface="Wingdings" panose="05000000000000000000" pitchFamily="2" charset="2"/>
              </a:rPr>
              <a:t>Would not attempt to:</a:t>
            </a:r>
          </a:p>
          <a:p>
            <a:pPr lvl="2">
              <a:lnSpc>
                <a:spcPct val="90000"/>
              </a:lnSpc>
            </a:pPr>
            <a:r>
              <a:rPr lang="en-US" altLang="en-US" sz="2000" dirty="0">
                <a:sym typeface="Wingdings" panose="05000000000000000000" pitchFamily="2" charset="2"/>
              </a:rPr>
              <a:t>Raise taxes</a:t>
            </a:r>
          </a:p>
          <a:p>
            <a:pPr lvl="2">
              <a:lnSpc>
                <a:spcPct val="90000"/>
              </a:lnSpc>
            </a:pPr>
            <a:r>
              <a:rPr lang="en-US" altLang="en-US" sz="2000" dirty="0">
                <a:sym typeface="Wingdings" panose="05000000000000000000" pitchFamily="2" charset="2"/>
              </a:rPr>
              <a:t>Balance budget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ym typeface="Wingdings" panose="05000000000000000000" pitchFamily="2" charset="2"/>
              </a:rPr>
              <a:t>Would:</a:t>
            </a:r>
          </a:p>
          <a:p>
            <a:pPr lvl="2">
              <a:lnSpc>
                <a:spcPct val="90000"/>
              </a:lnSpc>
            </a:pPr>
            <a:r>
              <a:rPr lang="en-US" altLang="en-US" sz="2000" dirty="0">
                <a:sym typeface="Wingdings" panose="05000000000000000000" pitchFamily="2" charset="2"/>
              </a:rPr>
              <a:t>Attempt to keep money supply from falling</a:t>
            </a:r>
          </a:p>
          <a:p>
            <a:pPr lvl="2">
              <a:lnSpc>
                <a:spcPct val="90000"/>
              </a:lnSpc>
            </a:pPr>
            <a:r>
              <a:rPr lang="en-US" altLang="en-US" sz="2000" dirty="0">
                <a:sym typeface="Wingdings" panose="05000000000000000000" pitchFamily="2" charset="2"/>
              </a:rPr>
              <a:t>Not allow bank failures to reduce money stock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ym typeface="Wingdings" panose="05000000000000000000" pitchFamily="2" charset="2"/>
              </a:rPr>
              <a:t>Larger government role in economy 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5854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Great Moderation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altLang="en-US" dirty="0"/>
              <a:t>Wide fluctuations in business cycle during early decades of post-war period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533400" y="2011680"/>
            <a:ext cx="8153400" cy="563880"/>
          </a:xfrm>
        </p:spPr>
        <p:txBody>
          <a:bodyPr/>
          <a:lstStyle/>
          <a:p>
            <a:r>
              <a:rPr lang="en-US" altLang="en-US" dirty="0"/>
              <a:t>Dampened out between 1980-2007 </a:t>
            </a:r>
            <a:r>
              <a:rPr lang="en-US" altLang="en-US" dirty="0">
                <a:sym typeface="Wingdings" panose="05000000000000000000" pitchFamily="2" charset="2"/>
              </a:rPr>
              <a:t> Great Moderation</a:t>
            </a:r>
          </a:p>
        </p:txBody>
      </p:sp>
      <p:pic>
        <p:nvPicPr>
          <p:cNvPr id="7" name="Picture 6" descr="The time series shows quarterly US GDP growth at annual rates between 1947 and 20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0200" y="2682240"/>
            <a:ext cx="6019800" cy="378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4864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Great Moderation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33400" y="1066800"/>
            <a:ext cx="8153400" cy="533400"/>
          </a:xfrm>
        </p:spPr>
        <p:txBody>
          <a:bodyPr/>
          <a:lstStyle/>
          <a:p>
            <a:r>
              <a:rPr lang="en-US" altLang="en-US" b="1" dirty="0">
                <a:sym typeface="Wingdings" panose="05000000000000000000" pitchFamily="2" charset="2"/>
              </a:rPr>
              <a:t>Inflation</a:t>
            </a:r>
            <a:r>
              <a:rPr lang="en-US" altLang="en-US" dirty="0">
                <a:sym typeface="Wingdings" panose="05000000000000000000" pitchFamily="2" charset="2"/>
              </a:rPr>
              <a:t> also brought under control during Great Moderation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533400" y="1524000"/>
            <a:ext cx="8153400" cy="762000"/>
          </a:xfrm>
        </p:spPr>
        <p:txBody>
          <a:bodyPr/>
          <a:lstStyle/>
          <a:p>
            <a:r>
              <a:rPr lang="en-US" altLang="en-US" dirty="0">
                <a:sym typeface="Wingdings" panose="05000000000000000000" pitchFamily="2" charset="2"/>
              </a:rPr>
              <a:t>Financial crisis demonstrated macroeconomic policy might be better but shocks are still with us</a:t>
            </a:r>
          </a:p>
        </p:txBody>
      </p:sp>
      <p:pic>
        <p:nvPicPr>
          <p:cNvPr id="6" name="Picture 5" descr="The time series shows US inflation as measured by the GDP deflator between 1947 and 20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1543" y="2743200"/>
            <a:ext cx="6277113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291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33400" y="1143960"/>
            <a:ext cx="8153400" cy="2133600"/>
          </a:xfrm>
        </p:spPr>
        <p:txBody>
          <a:bodyPr/>
          <a:lstStyle/>
          <a:p>
            <a:r>
              <a:rPr lang="en-US" dirty="0"/>
              <a:t>Great events shape both the economy and the study of economics</a:t>
            </a:r>
          </a:p>
          <a:p>
            <a:pPr marL="0" indent="0">
              <a:buNone/>
            </a:pPr>
            <a:endParaRPr lang="en-US" altLang="en-US" dirty="0"/>
          </a:p>
          <a:p>
            <a:r>
              <a:rPr lang="en-US" altLang="en-US" dirty="0">
                <a:sym typeface="Wingdings" panose="05000000000000000000" pitchFamily="2" charset="2"/>
              </a:rPr>
              <a:t>Great Moderation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533400" y="3270633"/>
            <a:ext cx="8153400" cy="698884"/>
          </a:xfrm>
        </p:spPr>
        <p:txBody>
          <a:bodyPr/>
          <a:lstStyle/>
          <a:p>
            <a:r>
              <a:rPr lang="en-US" altLang="en-US" dirty="0"/>
              <a:t>Great Recession of 2007-2009 brought an end to the Great Moderation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533400" y="1991809"/>
            <a:ext cx="8153400" cy="411798"/>
          </a:xfrm>
        </p:spPr>
        <p:txBody>
          <a:bodyPr/>
          <a:lstStyle/>
          <a:p>
            <a:r>
              <a:rPr lang="en-US" altLang="en-US" dirty="0"/>
              <a:t>Modern macroeconomics grew out of the Great Depression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533400" y="4191000"/>
            <a:ext cx="8153400" cy="1280160"/>
          </a:xfrm>
        </p:spPr>
        <p:txBody>
          <a:bodyPr/>
          <a:lstStyle/>
          <a:p>
            <a:r>
              <a:rPr lang="en-US" altLang="en-US" dirty="0"/>
              <a:t>As bad as the Great Recession was, it would have been much worse if not for the lessons learned from the Great Depression</a:t>
            </a:r>
          </a:p>
        </p:txBody>
      </p:sp>
    </p:spTree>
    <p:extLst>
      <p:ext uri="{BB962C8B-B14F-4D97-AF65-F5344CB8AC3E}">
        <p14:creationId xmlns:p14="http://schemas.microsoft.com/office/powerpoint/2010/main" val="3225654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Great Moderation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altLang="en-US" dirty="0">
                <a:sym typeface="Wingdings" panose="05000000000000000000" pitchFamily="2" charset="2"/>
              </a:rPr>
              <a:t>Great Recession was bad, but not a revisit of the Great Depression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533400" y="1905000"/>
            <a:ext cx="8153400" cy="762000"/>
          </a:xfrm>
        </p:spPr>
        <p:txBody>
          <a:bodyPr/>
          <a:lstStyle/>
          <a:p>
            <a:r>
              <a:rPr lang="en-US" altLang="en-US" dirty="0">
                <a:sym typeface="Wingdings" panose="05000000000000000000" pitchFamily="2" charset="2"/>
              </a:rPr>
              <a:t>At the peak, close to 1 in 6 were unemployed or underemployed during the Great Recession</a:t>
            </a:r>
            <a:endParaRPr lang="en-US" altLang="en-US" sz="1800" dirty="0">
              <a:sym typeface="Wingdings" panose="05000000000000000000" pitchFamily="2" charset="2"/>
            </a:endParaRPr>
          </a:p>
        </p:txBody>
      </p:sp>
      <p:pic>
        <p:nvPicPr>
          <p:cNvPr id="7" name="Picture 6" descr="The time series shows the US unemployment rate and the U6 unemployment rate measure between 1994 and 20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9760" y="2895600"/>
            <a:ext cx="5364480" cy="379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6417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Great Moderation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33400" y="1066800"/>
            <a:ext cx="8153400" cy="1219200"/>
          </a:xfrm>
        </p:spPr>
        <p:txBody>
          <a:bodyPr/>
          <a:lstStyle/>
          <a:p>
            <a:r>
              <a:rPr lang="en-US" altLang="en-US" b="1" dirty="0">
                <a:sym typeface="Wingdings" panose="05000000000000000000" pitchFamily="2" charset="2"/>
              </a:rPr>
              <a:t>Long-term unemployment </a:t>
            </a:r>
            <a:r>
              <a:rPr lang="en-US" altLang="en-US" dirty="0">
                <a:sym typeface="Wingdings" panose="05000000000000000000" pitchFamily="2" charset="2"/>
              </a:rPr>
              <a:t>of Great Recession hard on households, which continued several years after the official end of the recession</a:t>
            </a:r>
            <a:endParaRPr lang="en-US" altLang="en-US" sz="1800" dirty="0">
              <a:sym typeface="Wingdings" panose="05000000000000000000" pitchFamily="2" charset="2"/>
            </a:endParaRPr>
          </a:p>
        </p:txBody>
      </p:sp>
      <p:pic>
        <p:nvPicPr>
          <p:cNvPr id="6" name="Picture 5" descr="The time series shows the average duration in weeks of the US unemployment rat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7320" y="2489200"/>
            <a:ext cx="6385560" cy="379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228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29F5E-0AFE-4982-9DCC-B1163561A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Fight of the Century - Keynes vs. Hayek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887EEE3-1595-4839-ABB5-ED666D6CD3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73281" y="4651289"/>
            <a:ext cx="8153400" cy="685800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https://www.youtube.com/watch?v=LA1-1DlhuXU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AEBB5E-8114-E24E-8F4B-BED234065BBE}"/>
              </a:ext>
            </a:extLst>
          </p:cNvPr>
          <p:cNvSpPr txBox="1"/>
          <p:nvPr/>
        </p:nvSpPr>
        <p:spPr>
          <a:xfrm>
            <a:off x="838200" y="1610591"/>
            <a:ext cx="7467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Friedrich August Hayek </a:t>
            </a:r>
            <a:r>
              <a:rPr lang="en-US" sz="2400" dirty="0"/>
              <a:t>is best known for his defense of free-market capitalism.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Unlike Keynes, Hayek believed that a recovery from a post-boom crash called not just for adequate spending, but for a return to sustainable production.</a:t>
            </a:r>
          </a:p>
        </p:txBody>
      </p:sp>
    </p:spTree>
    <p:extLst>
      <p:ext uri="{BB962C8B-B14F-4D97-AF65-F5344CB8AC3E}">
        <p14:creationId xmlns:p14="http://schemas.microsoft.com/office/powerpoint/2010/main" val="4067117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1336"/>
            <a:ext cx="9144000" cy="8382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FF0000"/>
                </a:solidFill>
                <a:cs typeface="Century Gothic"/>
              </a:rPr>
              <a:t>The Panic of 1907</a:t>
            </a:r>
            <a:endParaRPr lang="en-US" spc="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6096000" cy="4572000"/>
          </a:xfrm>
        </p:spPr>
        <p:txBody>
          <a:bodyPr>
            <a:normAutofit/>
          </a:bodyPr>
          <a:lstStyle/>
          <a:p>
            <a:r>
              <a:rPr lang="en-US" sz="2800" dirty="0"/>
              <a:t>The crisis in American banking in the early twentieth century</a:t>
            </a:r>
          </a:p>
          <a:p>
            <a:r>
              <a:rPr lang="en-US" sz="2800" b="0" dirty="0"/>
              <a:t>The money supply was not sufficiently responsive: It was difficult to shift currency around the country to respond quickly to local economic changes.</a:t>
            </a:r>
          </a:p>
          <a:p>
            <a:r>
              <a:rPr lang="en-US" sz="2800" b="0" dirty="0"/>
              <a:t>Bank panics (bank runs) were too common</a:t>
            </a:r>
            <a:r>
              <a:rPr lang="en-US" sz="2400" b="0" dirty="0"/>
              <a:t>.</a:t>
            </a:r>
            <a:endParaRPr lang="en-US" sz="2400" dirty="0"/>
          </a:p>
        </p:txBody>
      </p:sp>
      <p:pic>
        <p:nvPicPr>
          <p:cNvPr id="52226" name="Picture 2" descr="C:\Users\solina\Dropbox\Krugman 3e Dynamic PPTs\Krugman 3e material\Images_High Res\CH29\CH29\Krug3e_29UN05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65688" y="1752600"/>
            <a:ext cx="3078311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373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915400" cy="1219200"/>
          </a:xfrm>
        </p:spPr>
        <p:txBody>
          <a:bodyPr>
            <a:noAutofit/>
          </a:bodyPr>
          <a:lstStyle/>
          <a:p>
            <a:r>
              <a:rPr lang="en-US" sz="4000" spc="0" dirty="0">
                <a:solidFill>
                  <a:srgbClr val="FF0000"/>
                </a:solidFill>
              </a:rPr>
              <a:t>THE EVOLUTION OF THE AMERICAN BANKING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447800"/>
            <a:ext cx="8839200" cy="48006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800" dirty="0"/>
              <a:t>Responding to banking crises: the creation of the Federal Reserve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800" b="0" dirty="0"/>
              <a:t>The panic of 1907 convinced many that the time for central control of bank reserves had come.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800" dirty="0">
                <a:solidFill>
                  <a:srgbClr val="0070C0"/>
                </a:solidFill>
              </a:rPr>
              <a:t>In 1913 the Federal Reserve was created.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800" dirty="0"/>
              <a:t>Now bank reserves were centralized and standardized—but not immune to bank runs.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800" b="0" dirty="0"/>
              <a:t>A series of bank runs in 1930, 1931, and 1933 convinced the Fed that </a:t>
            </a:r>
            <a:r>
              <a:rPr lang="en-US" sz="2800" dirty="0"/>
              <a:t>banks needed more regulation.</a:t>
            </a:r>
          </a:p>
        </p:txBody>
      </p:sp>
    </p:spTree>
    <p:extLst>
      <p:ext uri="{BB962C8B-B14F-4D97-AF65-F5344CB8AC3E}">
        <p14:creationId xmlns:p14="http://schemas.microsoft.com/office/powerpoint/2010/main" val="270689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5ADC0E-DD95-EF4B-827A-6B6EE90B4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681753"/>
            <a:ext cx="5873723" cy="44236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196603"/>
            <a:ext cx="9144000" cy="1181100"/>
          </a:xfrm>
          <a:solidFill>
            <a:schemeClr val="bg1">
              <a:alpha val="85000"/>
            </a:schemeClr>
          </a:solidFill>
        </p:spPr>
        <p:txBody>
          <a:bodyPr>
            <a:noAutofit/>
          </a:bodyPr>
          <a:lstStyle/>
          <a:p>
            <a:r>
              <a:rPr lang="en-US" sz="2800" b="0" dirty="0">
                <a:cs typeface="Century Gothic"/>
              </a:rPr>
              <a:t>During the Great Depression, “Hoovervilles” sprang up across America, named after the President Herbert Hoover.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86600" y="2695957"/>
            <a:ext cx="1295400" cy="1772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ADB47F3-7773-4426-8282-E25BA682A19A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9144000" cy="681753"/>
          </a:xfrm>
          <a:prstGeom prst="rect">
            <a:avLst/>
          </a:prstGeom>
          <a:solidFill>
            <a:schemeClr val="bg1">
              <a:alpha val="8500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3600" b="1" kern="1200" spc="1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1pPr>
            <a:lvl2pPr marL="457200" indent="0" algn="l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3200" b="1" kern="1200" spc="1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2pPr>
            <a:lvl3pPr marL="914400" indent="0" algn="l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1" kern="1200" spc="1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3pPr>
            <a:lvl4pPr marL="1371600" indent="0" algn="l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400" b="1" kern="1200" spc="1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4pPr>
            <a:lvl5pPr marL="1828800" indent="0" algn="l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400" b="1" kern="1200" spc="1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 spc="0" dirty="0">
                <a:solidFill>
                  <a:srgbClr val="FF0000"/>
                </a:solidFill>
                <a:latin typeface="+mj-lt"/>
              </a:rPr>
              <a:t>THE ORIGINS OF MACROECONOMICS</a:t>
            </a:r>
            <a:endParaRPr lang="en-US" b="0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8988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066800"/>
          </a:xfrm>
        </p:spPr>
        <p:txBody>
          <a:bodyPr>
            <a:noAutofit/>
          </a:bodyPr>
          <a:lstStyle/>
          <a:p>
            <a:r>
              <a:rPr lang="en-US" sz="3200" spc="0" dirty="0"/>
              <a:t>MACROECONOMICS: THE WHOLE IS GREATER THAN</a:t>
            </a:r>
            <a:r>
              <a:rPr lang="en-US" sz="3200" dirty="0"/>
              <a:t> </a:t>
            </a:r>
            <a:r>
              <a:rPr lang="en-US" sz="3200" spc="0" dirty="0"/>
              <a:t>THE SUM OF ITS PARTS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839200" cy="5410200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An example</a:t>
            </a:r>
          </a:p>
          <a:p>
            <a:r>
              <a:rPr lang="en-US" sz="2800" i="1" u="sng" dirty="0">
                <a:solidFill>
                  <a:srgbClr val="990033"/>
                </a:solidFill>
              </a:rPr>
              <a:t>Paradox of thrift</a:t>
            </a:r>
            <a:r>
              <a:rPr lang="en-US" sz="2800" i="1" dirty="0">
                <a:solidFill>
                  <a:srgbClr val="990033"/>
                </a:solidFill>
              </a:rPr>
              <a:t>: </a:t>
            </a:r>
            <a:r>
              <a:rPr lang="en-US" sz="2800" b="0" dirty="0"/>
              <a:t>When families and businesses are </a:t>
            </a:r>
            <a:r>
              <a:rPr lang="en-US" sz="2800" dirty="0"/>
              <a:t>worried about the possibility of economic hard times,</a:t>
            </a:r>
            <a:r>
              <a:rPr lang="en-US" sz="2800" b="0" dirty="0"/>
              <a:t> they prepare by </a:t>
            </a:r>
            <a:r>
              <a:rPr lang="en-US" sz="2800" dirty="0">
                <a:solidFill>
                  <a:srgbClr val="0070C0"/>
                </a:solidFill>
              </a:rPr>
              <a:t>cutting their spending.</a:t>
            </a:r>
            <a:r>
              <a:rPr lang="en-US" sz="2800" b="0" dirty="0"/>
              <a:t> </a:t>
            </a:r>
          </a:p>
          <a:p>
            <a:endParaRPr lang="en-US" sz="2800" b="0" dirty="0"/>
          </a:p>
          <a:p>
            <a:r>
              <a:rPr lang="en-US" sz="2800" dirty="0">
                <a:solidFill>
                  <a:srgbClr val="990033"/>
                </a:solidFill>
              </a:rPr>
              <a:t>This reduction in spending depresses the economy as consumers spend less and businesses react by laying off workers. </a:t>
            </a:r>
            <a:r>
              <a:rPr lang="en-US" sz="2800" b="0" dirty="0"/>
              <a:t>As a result, families and businesses may end up </a:t>
            </a:r>
            <a:r>
              <a:rPr lang="en-US" sz="2800" dirty="0"/>
              <a:t>worse off</a:t>
            </a:r>
            <a:r>
              <a:rPr lang="en-US" sz="2800" b="0" dirty="0"/>
              <a:t> than if they hadn’t tried to act responsibly by cutting their spending.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49801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Economic Stats of Great Depression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699086"/>
              </p:ext>
            </p:extLst>
          </p:nvPr>
        </p:nvGraphicFramePr>
        <p:xfrm>
          <a:off x="876299" y="1023620"/>
          <a:ext cx="7391401" cy="4810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403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48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3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93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938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56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96240"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GNP.</a:t>
                      </a:r>
                    </a:p>
                    <a:p>
                      <a:pPr algn="l"/>
                      <a:r>
                        <a:rPr lang="en-US" sz="1400" dirty="0"/>
                        <a:t>1992</a:t>
                      </a:r>
                      <a:r>
                        <a:rPr lang="en-US" sz="1400" baseline="0" dirty="0"/>
                        <a:t> $,</a:t>
                      </a:r>
                    </a:p>
                    <a:p>
                      <a:pPr algn="l"/>
                      <a:r>
                        <a:rPr lang="en-US" sz="1400" baseline="0" dirty="0"/>
                        <a:t>Billions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I/GNP</a:t>
                      </a:r>
                    </a:p>
                    <a:p>
                      <a:pPr algn="l"/>
                      <a:r>
                        <a:rPr lang="en-US" sz="1400" dirty="0"/>
                        <a:t>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1" dirty="0"/>
                        <a:t>G</a:t>
                      </a:r>
                      <a:r>
                        <a:rPr lang="en-US" sz="1400" i="0" dirty="0"/>
                        <a:t>,</a:t>
                      </a:r>
                    </a:p>
                    <a:p>
                      <a:pPr algn="l"/>
                      <a:r>
                        <a:rPr lang="en-US" sz="1400" i="0" dirty="0"/>
                        <a:t>1992 $,</a:t>
                      </a:r>
                    </a:p>
                    <a:p>
                      <a:pPr algn="l"/>
                      <a:r>
                        <a:rPr lang="en-US" sz="1400" i="0" dirty="0"/>
                        <a:t>Billions</a:t>
                      </a:r>
                      <a:endParaRPr lang="en-US" sz="14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Unemployment</a:t>
                      </a:r>
                      <a:r>
                        <a:rPr lang="en-US" sz="1400" baseline="0" dirty="0"/>
                        <a:t>  Rate, %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CPI</a:t>
                      </a:r>
                      <a:r>
                        <a:rPr lang="en-US" sz="1400" baseline="0" dirty="0"/>
                        <a:t> 1929 = 100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Stock Market Index*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938.1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121.9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83.1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850.2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13.5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133.0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97.4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67.2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784.9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137.7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15.9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88.7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43.6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676.1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131.2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23.6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79.7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22.1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662.1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127.6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24.9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75.4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28.6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713.7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145.2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78.0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777.4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148.5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80.1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33.9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882.7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174.4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16.9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80.9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49.4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923.5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12.8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167.8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83.3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49.2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885.7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182.7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82.3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36.7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953.0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38.5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268405" y="6105842"/>
            <a:ext cx="864699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*Stock market index is Standard &amp; Poor’s composite index, which includes 500 stocks; September 1929 = 100.</a:t>
            </a:r>
          </a:p>
        </p:txBody>
      </p:sp>
    </p:spTree>
    <p:extLst>
      <p:ext uri="{BB962C8B-B14F-4D97-AF65-F5344CB8AC3E}">
        <p14:creationId xmlns:p14="http://schemas.microsoft.com/office/powerpoint/2010/main" val="960158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Great Depression: The Facts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61109" y="1472045"/>
            <a:ext cx="8153400" cy="2209800"/>
          </a:xfrm>
        </p:spPr>
        <p:txBody>
          <a:bodyPr/>
          <a:lstStyle/>
          <a:p>
            <a:pPr>
              <a:defRPr/>
            </a:pPr>
            <a:r>
              <a:rPr lang="en-US" i="1" dirty="0"/>
              <a:t>What was economic policy during this period?</a:t>
            </a:r>
          </a:p>
          <a:p>
            <a:pPr>
              <a:defRPr/>
            </a:pPr>
            <a:endParaRPr lang="en-US" dirty="0"/>
          </a:p>
          <a:p>
            <a:pPr lvl="1">
              <a:defRPr/>
            </a:pPr>
            <a:r>
              <a:rPr lang="en-US" sz="2400" dirty="0"/>
              <a:t>Money stock fell rapidly due to bank failures, and the failure of the Fed to take adequate expansionary measures</a:t>
            </a:r>
          </a:p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2"/>
          </p:nvPr>
        </p:nvSpPr>
        <p:spPr>
          <a:xfrm>
            <a:off x="543791" y="3886200"/>
            <a:ext cx="8153400" cy="1524000"/>
          </a:xfrm>
        </p:spPr>
        <p:txBody>
          <a:bodyPr/>
          <a:lstStyle/>
          <a:p>
            <a:pPr lvl="1">
              <a:defRPr/>
            </a:pPr>
            <a:r>
              <a:rPr lang="en-US" sz="2400" dirty="0"/>
              <a:t>Fiscal policy makers tried balancing the budget through increased taxes </a:t>
            </a:r>
            <a:r>
              <a:rPr lang="en-US" sz="2400" dirty="0">
                <a:sym typeface="Symbol" pitchFamily="18" charset="2"/>
              </a:rPr>
              <a:t> contractionary policies at an inopportune time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6625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Great Depression: The Facts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609600" y="1600200"/>
            <a:ext cx="8153400" cy="1447800"/>
          </a:xfrm>
        </p:spPr>
        <p:txBody>
          <a:bodyPr/>
          <a:lstStyle/>
          <a:p>
            <a:r>
              <a:rPr lang="en-US" sz="2800" dirty="0"/>
              <a:t>The Great Depression shaped many institutions in the economy, including the Federal Reserve and modern macroeconomics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549936"/>
      </p:ext>
    </p:extLst>
  </p:cSld>
  <p:clrMapOvr>
    <a:masterClrMapping/>
  </p:clrMapOvr>
</p:sld>
</file>

<file path=ppt/theme/theme1.xml><?xml version="1.0" encoding="utf-8"?>
<a:theme xmlns:a="http://schemas.openxmlformats.org/drawingml/2006/main" name="FIRST, BREAK, LAST slides 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lternate FIRST, BREAK, LAST slides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lain BODY/MAIN CONTENT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Red bar footer BODY/MAIN CONTENT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PLAIN Section Divider, Quotes, Callouts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RED FOOTER Section Divider, Quotes, Callouts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BLUE Section Divider, Quotes, Callouts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Plain_APPENDIX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Red Bar Footer_APPENDIX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MHHE_Accessible_PPT_Template-v3</Template>
  <TotalTime>2026</TotalTime>
  <Words>1396</Words>
  <Application>Microsoft Macintosh PowerPoint</Application>
  <PresentationFormat>On-screen Show (4:3)</PresentationFormat>
  <Paragraphs>206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22</vt:i4>
      </vt:variant>
    </vt:vector>
  </HeadingPairs>
  <TitlesOfParts>
    <vt:vector size="37" baseType="lpstr">
      <vt:lpstr>Arial</vt:lpstr>
      <vt:lpstr>ArumSans Bold</vt:lpstr>
      <vt:lpstr>ArumSans Regular</vt:lpstr>
      <vt:lpstr>Calibri</vt:lpstr>
      <vt:lpstr>Century Gothic</vt:lpstr>
      <vt:lpstr>Vectipede Rg</vt:lpstr>
      <vt:lpstr>FIRST, BREAK, LAST slides </vt:lpstr>
      <vt:lpstr>Alternate FIRST, BREAK, LAST slides</vt:lpstr>
      <vt:lpstr>Plain BODY/MAIN CONTENT</vt:lpstr>
      <vt:lpstr>Red bar footer BODY/MAIN CONTENT</vt:lpstr>
      <vt:lpstr>PLAIN Section Divider, Quotes, Callouts</vt:lpstr>
      <vt:lpstr>RED FOOTER Section Divider, Quotes, Callouts</vt:lpstr>
      <vt:lpstr>BLUE Section Divider, Quotes, Callouts</vt:lpstr>
      <vt:lpstr>Plain_APPENDIX</vt:lpstr>
      <vt:lpstr>Red Bar Footer_APPENDIX</vt:lpstr>
      <vt:lpstr>Chapter 21</vt:lpstr>
      <vt:lpstr>Introduction</vt:lpstr>
      <vt:lpstr>The Panic of 1907</vt:lpstr>
      <vt:lpstr>THE EVOLUTION OF THE AMERICAN BANKING SYSTEM</vt:lpstr>
      <vt:lpstr>PowerPoint Presentation</vt:lpstr>
      <vt:lpstr>MACROECONOMICS: THE WHOLE IS GREATER THAN THE SUM OF ITS PARTS</vt:lpstr>
      <vt:lpstr>Economic Stats of Great Depression</vt:lpstr>
      <vt:lpstr>The Great Depression: The Facts</vt:lpstr>
      <vt:lpstr>The Great Depression: The Facts</vt:lpstr>
      <vt:lpstr>THE EVOLUTION OF THE AMERICAN BANKING SYSTEM</vt:lpstr>
      <vt:lpstr>THE EVOLUTION OF THE AMERICAN BANKING SYSTEM</vt:lpstr>
      <vt:lpstr>The Great Depression: The Issues and Ideas</vt:lpstr>
      <vt:lpstr>MACROECONOMICS: THEORY AND POLICY</vt:lpstr>
      <vt:lpstr>The Keynesian Explanation</vt:lpstr>
      <vt:lpstr>The Keynesian Explanation</vt:lpstr>
      <vt:lpstr>The Monetarist Challenge</vt:lpstr>
      <vt:lpstr>Synthesis</vt:lpstr>
      <vt:lpstr>The Great Moderation</vt:lpstr>
      <vt:lpstr>The Great Moderation</vt:lpstr>
      <vt:lpstr>The Great Moderation</vt:lpstr>
      <vt:lpstr>The Great Moderation</vt:lpstr>
      <vt:lpstr>Fight of the Century - Keynes vs. Hayek </vt:lpstr>
    </vt:vector>
  </TitlesOfParts>
  <Company>The McGraw-Hill Companies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Kassens, Alice</dc:creator>
  <cp:lastModifiedBy>Microsoft Office User</cp:lastModifiedBy>
  <cp:revision>61</cp:revision>
  <dcterms:created xsi:type="dcterms:W3CDTF">2017-07-13T12:05:24Z</dcterms:created>
  <dcterms:modified xsi:type="dcterms:W3CDTF">2019-11-25T14:23:57Z</dcterms:modified>
</cp:coreProperties>
</file>

<file path=docProps/thumbnail.jpeg>
</file>